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4"/>
  </p:notesMasterIdLst>
  <p:sldIdLst>
    <p:sldId id="256" r:id="rId5"/>
    <p:sldId id="904" r:id="rId6"/>
    <p:sldId id="859" r:id="rId7"/>
    <p:sldId id="905" r:id="rId8"/>
    <p:sldId id="906" r:id="rId9"/>
    <p:sldId id="907" r:id="rId10"/>
    <p:sldId id="919" r:id="rId11"/>
    <p:sldId id="920" r:id="rId12"/>
    <p:sldId id="928" r:id="rId13"/>
    <p:sldId id="909" r:id="rId14"/>
    <p:sldId id="912" r:id="rId15"/>
    <p:sldId id="925" r:id="rId16"/>
    <p:sldId id="910" r:id="rId17"/>
    <p:sldId id="922" r:id="rId18"/>
    <p:sldId id="913" r:id="rId19"/>
    <p:sldId id="921" r:id="rId20"/>
    <p:sldId id="916" r:id="rId21"/>
    <p:sldId id="917" r:id="rId22"/>
    <p:sldId id="918" r:id="rId23"/>
  </p:sldIdLst>
  <p:sldSz cx="12192000" cy="6858000"/>
  <p:notesSz cx="6858000" cy="987425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99"/>
    <a:srgbClr val="9966FF"/>
    <a:srgbClr val="CC66FF"/>
    <a:srgbClr val="CC99FF"/>
    <a:srgbClr val="5D50AA"/>
    <a:srgbClr val="7C6595"/>
    <a:srgbClr val="70F0A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0513FAD-2CD6-40AB-9275-113CD2E95991}" v="2" dt="2026-10-06T08:04:46.72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7317" autoAdjust="0"/>
    <p:restoredTop sz="69241" autoAdjust="0"/>
  </p:normalViewPr>
  <p:slideViewPr>
    <p:cSldViewPr snapToGrid="0">
      <p:cViewPr varScale="1">
        <p:scale>
          <a:sx n="76" d="100"/>
          <a:sy n="76" d="100"/>
        </p:scale>
        <p:origin x="414" y="1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imon Bendry" userId="3e4e5312-5a4e-4e04-bdc7-9d7b808e374c" providerId="ADAL" clId="{DED4D25C-2B0B-4888-8D98-6AF3BC5F2B3B}"/>
    <pc:docChg chg="custSel addSld delSld modSld">
      <pc:chgData name="Simon Bendry" userId="3e4e5312-5a4e-4e04-bdc7-9d7b808e374c" providerId="ADAL" clId="{DED4D25C-2B0B-4888-8D98-6AF3BC5F2B3B}" dt="2026-10-06T08:02:25.364" v="19" actId="47"/>
      <pc:docMkLst>
        <pc:docMk/>
      </pc:docMkLst>
      <pc:sldChg chg="modSp mod">
        <pc:chgData name="Simon Bendry" userId="3e4e5312-5a4e-4e04-bdc7-9d7b808e374c" providerId="ADAL" clId="{DED4D25C-2B0B-4888-8D98-6AF3BC5F2B3B}" dt="2026-09-29T09:18:09.804" v="7" actId="1076"/>
        <pc:sldMkLst>
          <pc:docMk/>
          <pc:sldMk cId="1891294212" sldId="256"/>
        </pc:sldMkLst>
        <pc:spChg chg="mod">
          <ac:chgData name="Simon Bendry" userId="3e4e5312-5a4e-4e04-bdc7-9d7b808e374c" providerId="ADAL" clId="{DED4D25C-2B0B-4888-8D98-6AF3BC5F2B3B}" dt="2026-09-29T09:18:09.804" v="7" actId="1076"/>
          <ac:spMkLst>
            <pc:docMk/>
            <pc:sldMk cId="1891294212" sldId="256"/>
            <ac:spMk id="2" creationId="{4BDFAF63-2745-455D-A40E-F02ED5D9816C}"/>
          </ac:spMkLst>
        </pc:spChg>
      </pc:sldChg>
      <pc:sldChg chg="delSp modSp mod">
        <pc:chgData name="Simon Bendry" userId="3e4e5312-5a4e-4e04-bdc7-9d7b808e374c" providerId="ADAL" clId="{DED4D25C-2B0B-4888-8D98-6AF3BC5F2B3B}" dt="2026-09-29T09:17:49.146" v="1" actId="478"/>
        <pc:sldMkLst>
          <pc:docMk/>
          <pc:sldMk cId="1403487420" sldId="904"/>
        </pc:sldMkLst>
        <pc:spChg chg="mod">
          <ac:chgData name="Simon Bendry" userId="3e4e5312-5a4e-4e04-bdc7-9d7b808e374c" providerId="ADAL" clId="{DED4D25C-2B0B-4888-8D98-6AF3BC5F2B3B}" dt="2026-09-29T09:17:45.603" v="0" actId="404"/>
          <ac:spMkLst>
            <pc:docMk/>
            <pc:sldMk cId="1403487420" sldId="904"/>
            <ac:spMk id="2" creationId="{471BACB1-A186-2FE9-7FE4-5B00CCD2C302}"/>
          </ac:spMkLst>
        </pc:spChg>
      </pc:sldChg>
      <pc:sldChg chg="modSp mod">
        <pc:chgData name="Simon Bendry" userId="3e4e5312-5a4e-4e04-bdc7-9d7b808e374c" providerId="ADAL" clId="{DED4D25C-2B0B-4888-8D98-6AF3BC5F2B3B}" dt="2026-10-05T15:56:53.097" v="9" actId="14100"/>
        <pc:sldMkLst>
          <pc:docMk/>
          <pc:sldMk cId="3986295897" sldId="909"/>
        </pc:sldMkLst>
        <pc:picChg chg="mod">
          <ac:chgData name="Simon Bendry" userId="3e4e5312-5a4e-4e04-bdc7-9d7b808e374c" providerId="ADAL" clId="{DED4D25C-2B0B-4888-8D98-6AF3BC5F2B3B}" dt="2026-10-05T15:56:53.097" v="9" actId="14100"/>
          <ac:picMkLst>
            <pc:docMk/>
            <pc:sldMk cId="3986295897" sldId="909"/>
            <ac:picMk id="2" creationId="{BBF8DF28-A80A-C7F3-A519-9C6BEFE7714B}"/>
          </ac:picMkLst>
        </pc:picChg>
      </pc:sldChg>
      <pc:sldChg chg="modSp mod">
        <pc:chgData name="Simon Bendry" userId="3e4e5312-5a4e-4e04-bdc7-9d7b808e374c" providerId="ADAL" clId="{DED4D25C-2B0B-4888-8D98-6AF3BC5F2B3B}" dt="2026-10-06T08:02:17.485" v="18" actId="14100"/>
        <pc:sldMkLst>
          <pc:docMk/>
          <pc:sldMk cId="2743732159" sldId="913"/>
        </pc:sldMkLst>
        <pc:picChg chg="mod">
          <ac:chgData name="Simon Bendry" userId="3e4e5312-5a4e-4e04-bdc7-9d7b808e374c" providerId="ADAL" clId="{DED4D25C-2B0B-4888-8D98-6AF3BC5F2B3B}" dt="2026-10-06T08:02:17.485" v="18" actId="14100"/>
          <ac:picMkLst>
            <pc:docMk/>
            <pc:sldMk cId="2743732159" sldId="913"/>
            <ac:picMk id="3" creationId="{3985A7D7-F858-E4D9-2C58-893412A4E7F2}"/>
          </ac:picMkLst>
        </pc:picChg>
      </pc:sldChg>
      <pc:sldChg chg="addSp delSp modSp new del mod modAnim">
        <pc:chgData name="Simon Bendry" userId="3e4e5312-5a4e-4e04-bdc7-9d7b808e374c" providerId="ADAL" clId="{DED4D25C-2B0B-4888-8D98-6AF3BC5F2B3B}" dt="2026-10-06T08:02:25.364" v="19" actId="47"/>
        <pc:sldMkLst>
          <pc:docMk/>
          <pc:sldMk cId="3918558695" sldId="929"/>
        </pc:sldMkLst>
        <pc:spChg chg="del">
          <ac:chgData name="Simon Bendry" userId="3e4e5312-5a4e-4e04-bdc7-9d7b808e374c" providerId="ADAL" clId="{DED4D25C-2B0B-4888-8D98-6AF3BC5F2B3B}" dt="2026-10-06T08:00:59.852" v="15" actId="478"/>
          <ac:spMkLst>
            <pc:docMk/>
            <pc:sldMk cId="3918558695" sldId="929"/>
            <ac:spMk id="2" creationId="{D8010A36-0558-4F36-B16C-D38663B76D49}"/>
          </ac:spMkLst>
        </pc:spChg>
        <pc:spChg chg="del">
          <ac:chgData name="Simon Bendry" userId="3e4e5312-5a4e-4e04-bdc7-9d7b808e374c" providerId="ADAL" clId="{DED4D25C-2B0B-4888-8D98-6AF3BC5F2B3B}" dt="2026-10-06T08:01:02.649" v="16" actId="478"/>
          <ac:spMkLst>
            <pc:docMk/>
            <pc:sldMk cId="3918558695" sldId="929"/>
            <ac:spMk id="3" creationId="{76972D09-91AB-8194-2528-38D36D9BFC69}"/>
          </ac:spMkLst>
        </pc:spChg>
        <pc:spChg chg="del">
          <ac:chgData name="Simon Bendry" userId="3e4e5312-5a4e-4e04-bdc7-9d7b808e374c" providerId="ADAL" clId="{DED4D25C-2B0B-4888-8D98-6AF3BC5F2B3B}" dt="2026-10-06T08:00:58.492" v="14" actId="478"/>
          <ac:spMkLst>
            <pc:docMk/>
            <pc:sldMk cId="3918558695" sldId="929"/>
            <ac:spMk id="4" creationId="{D777D073-9F4C-2A6B-0289-663BBCF5E008}"/>
          </ac:spMkLst>
        </pc:spChg>
        <pc:picChg chg="add mod">
          <ac:chgData name="Simon Bendry" userId="3e4e5312-5a4e-4e04-bdc7-9d7b808e374c" providerId="ADAL" clId="{DED4D25C-2B0B-4888-8D98-6AF3BC5F2B3B}" dt="2026-10-06T08:00:54.550" v="13" actId="14100"/>
          <ac:picMkLst>
            <pc:docMk/>
            <pc:sldMk cId="3918558695" sldId="929"/>
            <ac:picMk id="5" creationId="{948636DB-279D-8A35-1A95-6DB83D3909FF}"/>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5427"/>
          </a:xfrm>
          <a:prstGeom prst="rect">
            <a:avLst/>
          </a:prstGeom>
        </p:spPr>
        <p:txBody>
          <a:bodyPr vert="horz" lIns="95601" tIns="47801" rIns="95601" bIns="47801" rtlCol="0"/>
          <a:lstStyle>
            <a:lvl1pPr algn="l">
              <a:defRPr sz="1300"/>
            </a:lvl1pPr>
          </a:lstStyle>
          <a:p>
            <a:endParaRPr lang="en-GB"/>
          </a:p>
        </p:txBody>
      </p:sp>
      <p:sp>
        <p:nvSpPr>
          <p:cNvPr id="3" name="Date Placeholder 2"/>
          <p:cNvSpPr>
            <a:spLocks noGrp="1"/>
          </p:cNvSpPr>
          <p:nvPr>
            <p:ph type="dt" idx="1"/>
          </p:nvPr>
        </p:nvSpPr>
        <p:spPr>
          <a:xfrm>
            <a:off x="3884613" y="0"/>
            <a:ext cx="2971800" cy="495427"/>
          </a:xfrm>
          <a:prstGeom prst="rect">
            <a:avLst/>
          </a:prstGeom>
        </p:spPr>
        <p:txBody>
          <a:bodyPr vert="horz" lIns="95601" tIns="47801" rIns="95601" bIns="47801" rtlCol="0"/>
          <a:lstStyle>
            <a:lvl1pPr algn="r">
              <a:defRPr sz="1300"/>
            </a:lvl1pPr>
          </a:lstStyle>
          <a:p>
            <a:fld id="{3F9BFB89-3D57-4B83-96D4-00F01651F977}" type="datetimeFigureOut">
              <a:rPr lang="en-GB" smtClean="0"/>
              <a:t>06/10/2026</a:t>
            </a:fld>
            <a:endParaRPr lang="en-GB"/>
          </a:p>
        </p:txBody>
      </p:sp>
      <p:sp>
        <p:nvSpPr>
          <p:cNvPr id="4" name="Slide Image Placeholder 3"/>
          <p:cNvSpPr>
            <a:spLocks noGrp="1" noRot="1" noChangeAspect="1"/>
          </p:cNvSpPr>
          <p:nvPr>
            <p:ph type="sldImg" idx="2"/>
          </p:nvPr>
        </p:nvSpPr>
        <p:spPr>
          <a:xfrm>
            <a:off x="466725" y="1235075"/>
            <a:ext cx="5924550" cy="3332163"/>
          </a:xfrm>
          <a:prstGeom prst="rect">
            <a:avLst/>
          </a:prstGeom>
          <a:noFill/>
          <a:ln w="12700">
            <a:solidFill>
              <a:prstClr val="black"/>
            </a:solidFill>
          </a:ln>
        </p:spPr>
        <p:txBody>
          <a:bodyPr vert="horz" lIns="95601" tIns="47801" rIns="95601" bIns="47801" rtlCol="0" anchor="ctr"/>
          <a:lstStyle/>
          <a:p>
            <a:endParaRPr lang="en-GB"/>
          </a:p>
        </p:txBody>
      </p:sp>
      <p:sp>
        <p:nvSpPr>
          <p:cNvPr id="5" name="Notes Placeholder 4"/>
          <p:cNvSpPr>
            <a:spLocks noGrp="1"/>
          </p:cNvSpPr>
          <p:nvPr>
            <p:ph type="body" sz="quarter" idx="3"/>
          </p:nvPr>
        </p:nvSpPr>
        <p:spPr>
          <a:xfrm>
            <a:off x="685800" y="4751983"/>
            <a:ext cx="5486400" cy="3887986"/>
          </a:xfrm>
          <a:prstGeom prst="rect">
            <a:avLst/>
          </a:prstGeom>
        </p:spPr>
        <p:txBody>
          <a:bodyPr vert="horz" lIns="95601" tIns="47801" rIns="95601" bIns="4780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378825"/>
            <a:ext cx="2971800" cy="495426"/>
          </a:xfrm>
          <a:prstGeom prst="rect">
            <a:avLst/>
          </a:prstGeom>
        </p:spPr>
        <p:txBody>
          <a:bodyPr vert="horz" lIns="95601" tIns="47801" rIns="95601" bIns="47801" rtlCol="0" anchor="b"/>
          <a:lstStyle>
            <a:lvl1pPr algn="l">
              <a:defRPr sz="1300"/>
            </a:lvl1pPr>
          </a:lstStyle>
          <a:p>
            <a:endParaRPr lang="en-GB"/>
          </a:p>
        </p:txBody>
      </p:sp>
      <p:sp>
        <p:nvSpPr>
          <p:cNvPr id="7" name="Slide Number Placeholder 6"/>
          <p:cNvSpPr>
            <a:spLocks noGrp="1"/>
          </p:cNvSpPr>
          <p:nvPr>
            <p:ph type="sldNum" sz="quarter" idx="5"/>
          </p:nvPr>
        </p:nvSpPr>
        <p:spPr>
          <a:xfrm>
            <a:off x="3884613" y="9378825"/>
            <a:ext cx="2971800" cy="495426"/>
          </a:xfrm>
          <a:prstGeom prst="rect">
            <a:avLst/>
          </a:prstGeom>
        </p:spPr>
        <p:txBody>
          <a:bodyPr vert="horz" lIns="95601" tIns="47801" rIns="95601" bIns="47801" rtlCol="0" anchor="b"/>
          <a:lstStyle>
            <a:lvl1pPr algn="r">
              <a:defRPr sz="1300"/>
            </a:lvl1pPr>
          </a:lstStyle>
          <a:p>
            <a:fld id="{BC595BF8-3C98-4114-A2B8-564D1E949E43}" type="slidenum">
              <a:rPr lang="en-GB" smtClean="0"/>
              <a:t>‹#›</a:t>
            </a:fld>
            <a:endParaRPr lang="en-GB"/>
          </a:p>
        </p:txBody>
      </p:sp>
    </p:spTree>
    <p:extLst>
      <p:ext uri="{BB962C8B-B14F-4D97-AF65-F5344CB8AC3E}">
        <p14:creationId xmlns:p14="http://schemas.microsoft.com/office/powerpoint/2010/main" val="3268710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www.cwgc.org/visit-us/find-cemeteries-memorials/cemetery-details/47321/freetown-memorial/"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cwgc.org/visit-us/find-cemeteries-memorials/cemetery-details/5002541/cape-town-labour-corps-memorial/"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www.iwm.org.uk/collections/item/object/205250478" TargetMode="External"/><Relationship Id="rId2" Type="http://schemas.openxmlformats.org/officeDocument/2006/relationships/slide" Target="../slides/slide17.xml"/><Relationship Id="rId1" Type="http://schemas.openxmlformats.org/officeDocument/2006/relationships/notesMaster" Target="../notesMasters/notesMaster1.xml"/><Relationship Id="rId4" Type="http://schemas.openxmlformats.org/officeDocument/2006/relationships/hyperlink" Target="https://www.cwgc.org/our-work/news/poem-for-our-new-cape-town-labour-corps-memorial-unveiled/" TargetMode="Externa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32CAF4A-2082-4745-BB2D-7AA8979D277D}" type="slidenum">
              <a:rPr lang="en-GB" smtClean="0"/>
              <a:t>1</a:t>
            </a:fld>
            <a:endParaRPr lang="en-GB"/>
          </a:p>
        </p:txBody>
      </p:sp>
      <p:sp>
        <p:nvSpPr>
          <p:cNvPr id="5" name="Date Placeholder 4">
            <a:extLst>
              <a:ext uri="{FF2B5EF4-FFF2-40B4-BE49-F238E27FC236}">
                <a16:creationId xmlns:a16="http://schemas.microsoft.com/office/drawing/2014/main" id="{69B7F990-ABCC-419E-85FF-71DF619E8D27}"/>
              </a:ext>
            </a:extLst>
          </p:cNvPr>
          <p:cNvSpPr>
            <a:spLocks noGrp="1"/>
          </p:cNvSpPr>
          <p:nvPr>
            <p:ph type="dt" idx="1"/>
          </p:nvPr>
        </p:nvSpPr>
        <p:spPr/>
        <p:txBody>
          <a:bodyPr/>
          <a:lstStyle/>
          <a:p>
            <a:r>
              <a:rPr lang="en-GB"/>
              <a:t>.</a:t>
            </a:r>
          </a:p>
        </p:txBody>
      </p:sp>
      <p:sp>
        <p:nvSpPr>
          <p:cNvPr id="6" name="Footer Placeholder 5">
            <a:extLst>
              <a:ext uri="{FF2B5EF4-FFF2-40B4-BE49-F238E27FC236}">
                <a16:creationId xmlns:a16="http://schemas.microsoft.com/office/drawing/2014/main" id="{AC2BB55F-E526-4546-8B64-8F6467E3C705}"/>
              </a:ext>
            </a:extLst>
          </p:cNvPr>
          <p:cNvSpPr>
            <a:spLocks noGrp="1"/>
          </p:cNvSpPr>
          <p:nvPr>
            <p:ph type="ftr" sz="quarter" idx="4"/>
          </p:nvPr>
        </p:nvSpPr>
        <p:spPr/>
        <p:txBody>
          <a:bodyPr/>
          <a:lstStyle/>
          <a:p>
            <a:r>
              <a:rPr lang="en-GB"/>
              <a:t>CWGC Kantor Speakers Programme</a:t>
            </a:r>
          </a:p>
        </p:txBody>
      </p:sp>
      <p:sp>
        <p:nvSpPr>
          <p:cNvPr id="7" name="Header Placeholder 6">
            <a:extLst>
              <a:ext uri="{FF2B5EF4-FFF2-40B4-BE49-F238E27FC236}">
                <a16:creationId xmlns:a16="http://schemas.microsoft.com/office/drawing/2014/main" id="{5C07B3BA-13D9-410F-99ED-0879E7F5842B}"/>
              </a:ext>
            </a:extLst>
          </p:cNvPr>
          <p:cNvSpPr>
            <a:spLocks noGrp="1"/>
          </p:cNvSpPr>
          <p:nvPr>
            <p:ph type="hdr" sz="quarter"/>
          </p:nvPr>
        </p:nvSpPr>
        <p:spPr/>
        <p:txBody>
          <a:bodyPr/>
          <a:lstStyle/>
          <a:p>
            <a:r>
              <a:rPr lang="en-GB"/>
              <a:t>We are CWGC - Core presentation</a:t>
            </a:r>
          </a:p>
        </p:txBody>
      </p:sp>
    </p:spTree>
    <p:extLst>
      <p:ext uri="{BB962C8B-B14F-4D97-AF65-F5344CB8AC3E}">
        <p14:creationId xmlns:p14="http://schemas.microsoft.com/office/powerpoint/2010/main" val="42755864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61268C-BE67-9ABB-B0D4-E9F03FD30C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A31917-82AB-17EC-B0C1-4B3AA64C7A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C92C08-5736-6E46-1273-C1B20D771D7C}"/>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989707F3-320E-F611-4214-C3B0E4DB084A}"/>
              </a:ext>
            </a:extLst>
          </p:cNvPr>
          <p:cNvSpPr>
            <a:spLocks noGrp="1"/>
          </p:cNvSpPr>
          <p:nvPr>
            <p:ph type="sldNum" sz="quarter" idx="5"/>
          </p:nvPr>
        </p:nvSpPr>
        <p:spPr/>
        <p:txBody>
          <a:bodyPr/>
          <a:lstStyle/>
          <a:p>
            <a:fld id="{B32CAF4A-2082-4745-BB2D-7AA8979D277D}" type="slidenum">
              <a:rPr lang="en-GB" smtClean="0"/>
              <a:t>2</a:t>
            </a:fld>
            <a:endParaRPr lang="en-GB"/>
          </a:p>
        </p:txBody>
      </p:sp>
      <p:sp>
        <p:nvSpPr>
          <p:cNvPr id="5" name="Date Placeholder 4">
            <a:extLst>
              <a:ext uri="{FF2B5EF4-FFF2-40B4-BE49-F238E27FC236}">
                <a16:creationId xmlns:a16="http://schemas.microsoft.com/office/drawing/2014/main" id="{3C04A80D-D056-A74D-04A9-9059AD13A4D5}"/>
              </a:ext>
            </a:extLst>
          </p:cNvPr>
          <p:cNvSpPr>
            <a:spLocks noGrp="1"/>
          </p:cNvSpPr>
          <p:nvPr>
            <p:ph type="dt" idx="1"/>
          </p:nvPr>
        </p:nvSpPr>
        <p:spPr/>
        <p:txBody>
          <a:bodyPr/>
          <a:lstStyle/>
          <a:p>
            <a:r>
              <a:rPr lang="en-GB"/>
              <a:t>.</a:t>
            </a:r>
          </a:p>
        </p:txBody>
      </p:sp>
      <p:sp>
        <p:nvSpPr>
          <p:cNvPr id="6" name="Footer Placeholder 5">
            <a:extLst>
              <a:ext uri="{FF2B5EF4-FFF2-40B4-BE49-F238E27FC236}">
                <a16:creationId xmlns:a16="http://schemas.microsoft.com/office/drawing/2014/main" id="{F3B1DAD3-12E1-CDCB-CCF1-D1AA6905488A}"/>
              </a:ext>
            </a:extLst>
          </p:cNvPr>
          <p:cNvSpPr>
            <a:spLocks noGrp="1"/>
          </p:cNvSpPr>
          <p:nvPr>
            <p:ph type="ftr" sz="quarter" idx="4"/>
          </p:nvPr>
        </p:nvSpPr>
        <p:spPr/>
        <p:txBody>
          <a:bodyPr/>
          <a:lstStyle/>
          <a:p>
            <a:r>
              <a:rPr lang="en-GB"/>
              <a:t>CWGC Kantor Speakers Programme</a:t>
            </a:r>
          </a:p>
        </p:txBody>
      </p:sp>
      <p:sp>
        <p:nvSpPr>
          <p:cNvPr id="7" name="Header Placeholder 6">
            <a:extLst>
              <a:ext uri="{FF2B5EF4-FFF2-40B4-BE49-F238E27FC236}">
                <a16:creationId xmlns:a16="http://schemas.microsoft.com/office/drawing/2014/main" id="{3622D01B-E2C9-3A09-3A70-7DC74912CEF5}"/>
              </a:ext>
            </a:extLst>
          </p:cNvPr>
          <p:cNvSpPr>
            <a:spLocks noGrp="1"/>
          </p:cNvSpPr>
          <p:nvPr>
            <p:ph type="hdr" sz="quarter"/>
          </p:nvPr>
        </p:nvSpPr>
        <p:spPr/>
        <p:txBody>
          <a:bodyPr/>
          <a:lstStyle/>
          <a:p>
            <a:r>
              <a:rPr lang="en-GB"/>
              <a:t>We are CWGC - Core presentation</a:t>
            </a:r>
          </a:p>
        </p:txBody>
      </p:sp>
    </p:spTree>
    <p:extLst>
      <p:ext uri="{BB962C8B-B14F-4D97-AF65-F5344CB8AC3E}">
        <p14:creationId xmlns:p14="http://schemas.microsoft.com/office/powerpoint/2010/main" val="9238346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Drawing out ideas of traditional Eurocentric memorials, poppies etc</a:t>
            </a:r>
          </a:p>
          <a:p>
            <a:r>
              <a:rPr lang="en-GB" dirty="0"/>
              <a:t>After the World Wars, the Commonwealth War Graves Commission was created to make sure people who died in the wars were remembered. They care for graves and memorials around the world so that those who died are not forgotten.</a:t>
            </a:r>
          </a:p>
          <a:p>
            <a:r>
              <a:rPr lang="en-GB" dirty="0"/>
              <a:t>Then introduce the challenge:</a:t>
            </a:r>
          </a:p>
          <a:p>
            <a:r>
              <a:rPr lang="en-GB" dirty="0"/>
              <a:t>But what if some people weren't remembered in the same way as others?</a:t>
            </a:r>
          </a:p>
          <a:p>
            <a:pPr defTabSz="956009">
              <a:defRPr/>
            </a:pPr>
            <a:endParaRPr lang="en-GB" dirty="0"/>
          </a:p>
        </p:txBody>
      </p:sp>
      <p:sp>
        <p:nvSpPr>
          <p:cNvPr id="4" name="Slide Number Placeholder 3"/>
          <p:cNvSpPr>
            <a:spLocks noGrp="1"/>
          </p:cNvSpPr>
          <p:nvPr>
            <p:ph type="sldNum" sz="quarter" idx="5"/>
          </p:nvPr>
        </p:nvSpPr>
        <p:spPr/>
        <p:txBody>
          <a:bodyPr/>
          <a:lstStyle/>
          <a:p>
            <a:fld id="{9DFED344-D1DD-419C-8571-3C56C16976E1}" type="slidenum">
              <a:rPr lang="en-GB" smtClean="0"/>
              <a:t>3</a:t>
            </a:fld>
            <a:endParaRPr lang="en-GB"/>
          </a:p>
        </p:txBody>
      </p:sp>
    </p:spTree>
    <p:extLst>
      <p:ext uri="{BB962C8B-B14F-4D97-AF65-F5344CB8AC3E}">
        <p14:creationId xmlns:p14="http://schemas.microsoft.com/office/powerpoint/2010/main" val="11114864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2A1E94-B5FA-C787-C3F9-E99535C08B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D6F216-B2FF-AEC0-2049-59110AE4734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A8C89FB-EC7D-A485-934D-AB6876752627}"/>
              </a:ext>
            </a:extLst>
          </p:cNvPr>
          <p:cNvSpPr>
            <a:spLocks noGrp="1"/>
          </p:cNvSpPr>
          <p:nvPr>
            <p:ph type="body" idx="1"/>
          </p:nvPr>
        </p:nvSpPr>
        <p:spPr/>
        <p:txBody>
          <a:bodyPr/>
          <a:lstStyle/>
          <a:p>
            <a:pPr fontAlgn="t"/>
            <a:endParaRPr lang="en-GB" dirty="0"/>
          </a:p>
        </p:txBody>
      </p:sp>
      <p:sp>
        <p:nvSpPr>
          <p:cNvPr id="4" name="Slide Number Placeholder 3">
            <a:extLst>
              <a:ext uri="{FF2B5EF4-FFF2-40B4-BE49-F238E27FC236}">
                <a16:creationId xmlns:a16="http://schemas.microsoft.com/office/drawing/2014/main" id="{90592AB4-6EAD-6007-BF4F-2EE309D11266}"/>
              </a:ext>
            </a:extLst>
          </p:cNvPr>
          <p:cNvSpPr>
            <a:spLocks noGrp="1"/>
          </p:cNvSpPr>
          <p:nvPr>
            <p:ph type="sldNum" sz="quarter" idx="5"/>
          </p:nvPr>
        </p:nvSpPr>
        <p:spPr/>
        <p:txBody>
          <a:bodyPr/>
          <a:lstStyle/>
          <a:p>
            <a:fld id="{9DFED344-D1DD-419C-8571-3C56C16976E1}" type="slidenum">
              <a:rPr lang="en-GB" smtClean="0"/>
              <a:t>4</a:t>
            </a:fld>
            <a:endParaRPr lang="en-GB"/>
          </a:p>
        </p:txBody>
      </p:sp>
    </p:spTree>
    <p:extLst>
      <p:ext uri="{BB962C8B-B14F-4D97-AF65-F5344CB8AC3E}">
        <p14:creationId xmlns:p14="http://schemas.microsoft.com/office/powerpoint/2010/main" val="39540050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7A1983-C3F6-143C-771E-D32141146E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80D166-28E0-1CC0-64DB-DC40F68D6DA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C987D3B-357C-7775-F2F9-3774EA5822B6}"/>
              </a:ext>
            </a:extLst>
          </p:cNvPr>
          <p:cNvSpPr>
            <a:spLocks noGrp="1"/>
          </p:cNvSpPr>
          <p:nvPr>
            <p:ph type="body" idx="1"/>
          </p:nvPr>
        </p:nvSpPr>
        <p:spPr/>
        <p:txBody>
          <a:bodyPr/>
          <a:lstStyle/>
          <a:p>
            <a:r>
              <a:rPr lang="en-US" dirty="0"/>
              <a:t>How many of you know that the war took place in Africa?</a:t>
            </a:r>
          </a:p>
          <a:p>
            <a:r>
              <a:rPr lang="en-US" dirty="0"/>
              <a:t>Have you heard of the Kings African Rifles</a:t>
            </a:r>
          </a:p>
          <a:p>
            <a:r>
              <a:rPr lang="en-US" dirty="0"/>
              <a:t>What about Carrier Corps</a:t>
            </a:r>
          </a:p>
          <a:p>
            <a:r>
              <a:rPr lang="en-US" dirty="0" err="1"/>
              <a:t>Labour</a:t>
            </a:r>
            <a:r>
              <a:rPr lang="en-US" dirty="0"/>
              <a:t> Corps</a:t>
            </a:r>
          </a:p>
          <a:p>
            <a:endParaRPr lang="en-US" dirty="0"/>
          </a:p>
          <a:p>
            <a:pPr defTabSz="882579">
              <a:defRPr/>
            </a:pPr>
            <a:r>
              <a:rPr lang="en-GB" dirty="0"/>
              <a:t>Thousands of African soldiers and Carrier Corps members died during the First World War. For many years, many of their stories were not well known and some were not commemorated equally. Today, people are working to make sure they are remembered – this is our focus today.</a:t>
            </a:r>
          </a:p>
          <a:p>
            <a:pPr defTabSz="882579">
              <a:defRPr/>
            </a:pPr>
            <a:endParaRPr lang="en-GB" dirty="0"/>
          </a:p>
          <a:p>
            <a:pPr fontAlgn="t"/>
            <a:r>
              <a:rPr lang="en-GB" b="1" dirty="0"/>
              <a:t>Further Questions</a:t>
            </a:r>
            <a:endParaRPr lang="en-GB" dirty="0"/>
          </a:p>
          <a:p>
            <a:pPr fontAlgn="t"/>
            <a:r>
              <a:rPr lang="en-GB" dirty="0"/>
              <a:t>"Why do you think we know a lot about the trenches in France, but much less about what happened in Africa?"</a:t>
            </a:r>
          </a:p>
          <a:p>
            <a:pPr fontAlgn="t"/>
            <a:r>
              <a:rPr lang="en-GB" dirty="0"/>
              <a:t>Possible answers:</a:t>
            </a:r>
          </a:p>
          <a:p>
            <a:pPr lvl="0" fontAlgn="t"/>
            <a:r>
              <a:rPr lang="en-GB" dirty="0"/>
              <a:t>Most history books focus on Europe.</a:t>
            </a:r>
          </a:p>
          <a:p>
            <a:pPr lvl="0" fontAlgn="t"/>
            <a:r>
              <a:rPr lang="en-GB" dirty="0"/>
              <a:t>Britain's role in France is more famous.</a:t>
            </a:r>
          </a:p>
          <a:p>
            <a:pPr lvl="0" fontAlgn="t"/>
            <a:r>
              <a:rPr lang="en-GB" dirty="0"/>
              <a:t>African voices and stories were not recorded as often.</a:t>
            </a:r>
          </a:p>
          <a:p>
            <a:pPr lvl="0" fontAlgn="t"/>
            <a:r>
              <a:rPr lang="en-GB" dirty="0"/>
              <a:t>Some stories have been forgotten over time.</a:t>
            </a:r>
          </a:p>
          <a:p>
            <a:pPr lvl="0" fontAlgn="t"/>
            <a:endParaRPr lang="en-GB" dirty="0"/>
          </a:p>
          <a:p>
            <a:pPr defTabSz="956009">
              <a:defRPr/>
            </a:pPr>
            <a:r>
              <a:rPr lang="en-GB" dirty="0"/>
              <a:t>"Today we're going to become history detectives. We're going to uncover the stories of African soldiers, porters and families who experienced a very different First World War from the one we usually hear about</a:t>
            </a:r>
          </a:p>
          <a:p>
            <a:pPr defTabSz="882579">
              <a:defRPr/>
            </a:pPr>
            <a:endParaRPr lang="en-GB" dirty="0"/>
          </a:p>
          <a:p>
            <a:pPr defTabSz="956009">
              <a:defRPr/>
            </a:pPr>
            <a:r>
              <a:rPr lang="en-GB" b="1" dirty="0"/>
              <a:t>Extension – can draw out the colonial aspect and how this links to the war</a:t>
            </a:r>
          </a:p>
          <a:p>
            <a:pPr defTabSz="956009">
              <a:defRPr/>
            </a:pPr>
            <a:endParaRPr lang="en-GB" dirty="0"/>
          </a:p>
          <a:p>
            <a:pPr defTabSz="956009">
              <a:defRPr/>
            </a:pPr>
            <a:r>
              <a:rPr lang="en-US" dirty="0"/>
              <a:t>By Eric Gaba – Wikimedia Commons user: Sting, CC BY-SA 3.0, https://commons.wikimedia.org/w/index.php?curid=2212637</a:t>
            </a:r>
            <a:endParaRPr lang="en-GB" dirty="0"/>
          </a:p>
        </p:txBody>
      </p:sp>
      <p:sp>
        <p:nvSpPr>
          <p:cNvPr id="4" name="Slide Number Placeholder 3">
            <a:extLst>
              <a:ext uri="{FF2B5EF4-FFF2-40B4-BE49-F238E27FC236}">
                <a16:creationId xmlns:a16="http://schemas.microsoft.com/office/drawing/2014/main" id="{FB677C58-7E2B-6724-48D7-F8D7C3ADBCF4}"/>
              </a:ext>
            </a:extLst>
          </p:cNvPr>
          <p:cNvSpPr>
            <a:spLocks noGrp="1"/>
          </p:cNvSpPr>
          <p:nvPr>
            <p:ph type="sldNum" sz="quarter" idx="5"/>
          </p:nvPr>
        </p:nvSpPr>
        <p:spPr/>
        <p:txBody>
          <a:bodyPr/>
          <a:lstStyle/>
          <a:p>
            <a:fld id="{9DFED344-D1DD-419C-8571-3C56C16976E1}" type="slidenum">
              <a:rPr lang="en-GB" smtClean="0"/>
              <a:t>5</a:t>
            </a:fld>
            <a:endParaRPr lang="en-GB"/>
          </a:p>
        </p:txBody>
      </p:sp>
    </p:spTree>
    <p:extLst>
      <p:ext uri="{BB962C8B-B14F-4D97-AF65-F5344CB8AC3E}">
        <p14:creationId xmlns:p14="http://schemas.microsoft.com/office/powerpoint/2010/main" val="17361954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E9303A-AC64-C05A-447A-BFF820F90B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60A3DA-FF54-D670-359B-5F685A8CE99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386F855-6B2A-D62B-A0FD-855A746A918C}"/>
              </a:ext>
            </a:extLst>
          </p:cNvPr>
          <p:cNvSpPr>
            <a:spLocks noGrp="1"/>
          </p:cNvSpPr>
          <p:nvPr>
            <p:ph type="body" idx="1"/>
          </p:nvPr>
        </p:nvSpPr>
        <p:spPr/>
        <p:txBody>
          <a:bodyPr/>
          <a:lstStyle/>
          <a:p>
            <a:pPr fontAlgn="t"/>
            <a:endParaRPr lang="en-GB" dirty="0"/>
          </a:p>
          <a:p>
            <a:pPr defTabSz="956009">
              <a:defRPr/>
            </a:pPr>
            <a:endParaRPr lang="en-GB" dirty="0"/>
          </a:p>
        </p:txBody>
      </p:sp>
      <p:sp>
        <p:nvSpPr>
          <p:cNvPr id="4" name="Slide Number Placeholder 3">
            <a:extLst>
              <a:ext uri="{FF2B5EF4-FFF2-40B4-BE49-F238E27FC236}">
                <a16:creationId xmlns:a16="http://schemas.microsoft.com/office/drawing/2014/main" id="{52261815-50EF-B38F-1CE3-ADBC12EEDD9D}"/>
              </a:ext>
            </a:extLst>
          </p:cNvPr>
          <p:cNvSpPr>
            <a:spLocks noGrp="1"/>
          </p:cNvSpPr>
          <p:nvPr>
            <p:ph type="sldNum" sz="quarter" idx="5"/>
          </p:nvPr>
        </p:nvSpPr>
        <p:spPr/>
        <p:txBody>
          <a:bodyPr/>
          <a:lstStyle/>
          <a:p>
            <a:fld id="{9DFED344-D1DD-419C-8571-3C56C16976E1}" type="slidenum">
              <a:rPr lang="en-GB" smtClean="0"/>
              <a:t>6</a:t>
            </a:fld>
            <a:endParaRPr lang="en-GB"/>
          </a:p>
        </p:txBody>
      </p:sp>
    </p:spTree>
    <p:extLst>
      <p:ext uri="{BB962C8B-B14F-4D97-AF65-F5344CB8AC3E}">
        <p14:creationId xmlns:p14="http://schemas.microsoft.com/office/powerpoint/2010/main" val="35518395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212DD1-35C3-A349-A00C-476FE9639B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E9CE55-8F29-F9EC-E022-D3113FEC13B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E0F0D9C-83ED-80D7-6F30-D610C1A62EFF}"/>
              </a:ext>
            </a:extLst>
          </p:cNvPr>
          <p:cNvSpPr>
            <a:spLocks noGrp="1"/>
          </p:cNvSpPr>
          <p:nvPr>
            <p:ph type="body" idx="1"/>
          </p:nvPr>
        </p:nvSpPr>
        <p:spPr/>
        <p:txBody>
          <a:bodyPr/>
          <a:lstStyle/>
          <a:p>
            <a:r>
              <a:rPr lang="en-US" dirty="0"/>
              <a:t>Discuss what we think these different groups were doing – what were their jobs – use pictures and titles</a:t>
            </a:r>
          </a:p>
          <a:p>
            <a:endParaRPr lang="en-US" dirty="0"/>
          </a:p>
          <a:p>
            <a:pPr defTabSz="956009">
              <a:defRPr/>
            </a:pPr>
            <a:endParaRPr lang="en-GB" dirty="0"/>
          </a:p>
          <a:p>
            <a:pPr defTabSz="956009">
              <a:defRPr/>
            </a:pPr>
            <a:endParaRPr lang="en-GB" dirty="0"/>
          </a:p>
        </p:txBody>
      </p:sp>
      <p:sp>
        <p:nvSpPr>
          <p:cNvPr id="4" name="Slide Number Placeholder 3">
            <a:extLst>
              <a:ext uri="{FF2B5EF4-FFF2-40B4-BE49-F238E27FC236}">
                <a16:creationId xmlns:a16="http://schemas.microsoft.com/office/drawing/2014/main" id="{57BE380C-3BA9-3350-B351-9E384FF7DAD0}"/>
              </a:ext>
            </a:extLst>
          </p:cNvPr>
          <p:cNvSpPr>
            <a:spLocks noGrp="1"/>
          </p:cNvSpPr>
          <p:nvPr>
            <p:ph type="sldNum" sz="quarter" idx="5"/>
          </p:nvPr>
        </p:nvSpPr>
        <p:spPr/>
        <p:txBody>
          <a:bodyPr/>
          <a:lstStyle/>
          <a:p>
            <a:fld id="{9DFED344-D1DD-419C-8571-3C56C16976E1}" type="slidenum">
              <a:rPr lang="en-GB" smtClean="0"/>
              <a:t>7</a:t>
            </a:fld>
            <a:endParaRPr lang="en-GB"/>
          </a:p>
        </p:txBody>
      </p:sp>
    </p:spTree>
    <p:extLst>
      <p:ext uri="{BB962C8B-B14F-4D97-AF65-F5344CB8AC3E}">
        <p14:creationId xmlns:p14="http://schemas.microsoft.com/office/powerpoint/2010/main" val="33684917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BADFF0-654B-2C1C-3676-D8734960B6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26EB92-2A4A-F15D-FEFD-AE83A8D0C2B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CE68BEE-8AE7-46A6-379C-FEACFE42EFA0}"/>
              </a:ext>
            </a:extLst>
          </p:cNvPr>
          <p:cNvSpPr>
            <a:spLocks noGrp="1"/>
          </p:cNvSpPr>
          <p:nvPr>
            <p:ph type="body" idx="1"/>
          </p:nvPr>
        </p:nvSpPr>
        <p:spPr/>
        <p:txBody>
          <a:bodyPr/>
          <a:lstStyle/>
          <a:p>
            <a:pPr defTabSz="956009">
              <a:defRPr/>
            </a:pPr>
            <a:r>
              <a:rPr lang="en-US" dirty="0"/>
              <a:t>Students in groups of 3 – each one has a different role card</a:t>
            </a:r>
          </a:p>
          <a:p>
            <a:pPr defTabSz="956009">
              <a:defRPr/>
            </a:pPr>
            <a:r>
              <a:rPr lang="en-US" dirty="0"/>
              <a:t>There job is to discuss whose job is most important based on what they do.</a:t>
            </a:r>
          </a:p>
          <a:p>
            <a:pPr defTabSz="956009">
              <a:defRPr/>
            </a:pPr>
            <a:r>
              <a:rPr lang="en-US" dirty="0"/>
              <a:t>Hopefully, they come to the conclusion that they all need to work together!</a:t>
            </a:r>
          </a:p>
          <a:p>
            <a:pPr defTabSz="956009">
              <a:defRPr/>
            </a:pPr>
            <a:endParaRPr lang="en-US" dirty="0"/>
          </a:p>
          <a:p>
            <a:pPr defTabSz="956009">
              <a:defRPr/>
            </a:pPr>
            <a:r>
              <a:rPr lang="en-GB" b="1" dirty="0"/>
              <a:t>The First World War relied on thousands of people doing different jobs. The King's African Rifles, Carrier Corps and South African Native Labour Corps all played vital roles, but their stories are often less well known today.</a:t>
            </a:r>
            <a:endParaRPr lang="en-GB" dirty="0"/>
          </a:p>
          <a:p>
            <a:pPr defTabSz="956009">
              <a:defRPr/>
            </a:pPr>
            <a:endParaRPr lang="en-GB" dirty="0"/>
          </a:p>
        </p:txBody>
      </p:sp>
      <p:sp>
        <p:nvSpPr>
          <p:cNvPr id="4" name="Slide Number Placeholder 3">
            <a:extLst>
              <a:ext uri="{FF2B5EF4-FFF2-40B4-BE49-F238E27FC236}">
                <a16:creationId xmlns:a16="http://schemas.microsoft.com/office/drawing/2014/main" id="{7E9CAEA0-74B8-BF50-9594-0FBBD9462F31}"/>
              </a:ext>
            </a:extLst>
          </p:cNvPr>
          <p:cNvSpPr>
            <a:spLocks noGrp="1"/>
          </p:cNvSpPr>
          <p:nvPr>
            <p:ph type="sldNum" sz="quarter" idx="5"/>
          </p:nvPr>
        </p:nvSpPr>
        <p:spPr/>
        <p:txBody>
          <a:bodyPr/>
          <a:lstStyle/>
          <a:p>
            <a:fld id="{9DFED344-D1DD-419C-8571-3C56C16976E1}" type="slidenum">
              <a:rPr lang="en-GB" smtClean="0"/>
              <a:t>8</a:t>
            </a:fld>
            <a:endParaRPr lang="en-GB"/>
          </a:p>
        </p:txBody>
      </p:sp>
    </p:spTree>
    <p:extLst>
      <p:ext uri="{BB962C8B-B14F-4D97-AF65-F5344CB8AC3E}">
        <p14:creationId xmlns:p14="http://schemas.microsoft.com/office/powerpoint/2010/main" val="22413342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6D1E03-47EC-77D7-4AE2-BCB9530B07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9DB692-0722-6D38-7B0E-8DF0F3274A9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0805CAE-930D-9923-9605-3DD9EA2BC9D2}"/>
              </a:ext>
            </a:extLst>
          </p:cNvPr>
          <p:cNvSpPr>
            <a:spLocks noGrp="1"/>
          </p:cNvSpPr>
          <p:nvPr>
            <p:ph type="body" idx="1"/>
          </p:nvPr>
        </p:nvSpPr>
        <p:spPr/>
        <p:txBody>
          <a:bodyPr/>
          <a:lstStyle/>
          <a:p>
            <a:pPr defTabSz="956009">
              <a:defRPr/>
            </a:pPr>
            <a:r>
              <a:rPr lang="en-US" dirty="0"/>
              <a:t>Each group has a personal story to read. Feedback on what they learn about that person – what details we do and don’t have about them etc.</a:t>
            </a:r>
          </a:p>
          <a:p>
            <a:pPr defTabSz="956009">
              <a:defRPr/>
            </a:pPr>
            <a:endParaRPr lang="en-US" dirty="0"/>
          </a:p>
          <a:p>
            <a:pPr defTabSz="956009">
              <a:defRPr/>
            </a:pPr>
            <a:r>
              <a:rPr lang="en-GB" b="1" dirty="0"/>
              <a:t>The First World War relied on thousands of people doing different jobs. The King's African Rifles, Carrier Corps and South African Native Labour Corps all played vital roles, but their stories are often less well known today.</a:t>
            </a:r>
            <a:endParaRPr lang="en-GB" dirty="0"/>
          </a:p>
          <a:p>
            <a:pPr defTabSz="956009">
              <a:defRPr/>
            </a:pPr>
            <a:endParaRPr lang="en-GB" dirty="0"/>
          </a:p>
        </p:txBody>
      </p:sp>
      <p:sp>
        <p:nvSpPr>
          <p:cNvPr id="4" name="Slide Number Placeholder 3">
            <a:extLst>
              <a:ext uri="{FF2B5EF4-FFF2-40B4-BE49-F238E27FC236}">
                <a16:creationId xmlns:a16="http://schemas.microsoft.com/office/drawing/2014/main" id="{D28A0282-1B43-F05E-DC75-99FC03A8987A}"/>
              </a:ext>
            </a:extLst>
          </p:cNvPr>
          <p:cNvSpPr>
            <a:spLocks noGrp="1"/>
          </p:cNvSpPr>
          <p:nvPr>
            <p:ph type="sldNum" sz="quarter" idx="5"/>
          </p:nvPr>
        </p:nvSpPr>
        <p:spPr/>
        <p:txBody>
          <a:bodyPr/>
          <a:lstStyle/>
          <a:p>
            <a:fld id="{9DFED344-D1DD-419C-8571-3C56C16976E1}" type="slidenum">
              <a:rPr lang="en-GB" smtClean="0"/>
              <a:t>9</a:t>
            </a:fld>
            <a:endParaRPr lang="en-GB"/>
          </a:p>
        </p:txBody>
      </p:sp>
    </p:spTree>
    <p:extLst>
      <p:ext uri="{BB962C8B-B14F-4D97-AF65-F5344CB8AC3E}">
        <p14:creationId xmlns:p14="http://schemas.microsoft.com/office/powerpoint/2010/main" val="20695422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A8F0B7-6E81-300C-E1F6-C1CCFAB68B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2FE863-D245-EA0E-085C-FEFE9C6C341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A2D6381-A5B6-685C-A1E2-EC288F64CA78}"/>
              </a:ext>
            </a:extLst>
          </p:cNvPr>
          <p:cNvSpPr>
            <a:spLocks noGrp="1"/>
          </p:cNvSpPr>
          <p:nvPr>
            <p:ph type="body" idx="1"/>
          </p:nvPr>
        </p:nvSpPr>
        <p:spPr/>
        <p:txBody>
          <a:bodyPr/>
          <a:lstStyle/>
          <a:p>
            <a:r>
              <a:rPr lang="en-US" dirty="0"/>
              <a:t>Carrier Corps film</a:t>
            </a:r>
          </a:p>
          <a:p>
            <a:r>
              <a:rPr lang="en-US" dirty="0"/>
              <a:t>Every one to tell me one thing that stood out or interested them</a:t>
            </a:r>
          </a:p>
          <a:p>
            <a:endParaRPr lang="en-US" dirty="0"/>
          </a:p>
          <a:p>
            <a:pPr defTabSz="956009">
              <a:defRPr/>
            </a:pPr>
            <a:endParaRPr lang="en-GB" dirty="0"/>
          </a:p>
        </p:txBody>
      </p:sp>
      <p:sp>
        <p:nvSpPr>
          <p:cNvPr id="4" name="Slide Number Placeholder 3">
            <a:extLst>
              <a:ext uri="{FF2B5EF4-FFF2-40B4-BE49-F238E27FC236}">
                <a16:creationId xmlns:a16="http://schemas.microsoft.com/office/drawing/2014/main" id="{F0EFB8B7-5EB6-913B-E92C-56A650937E73}"/>
              </a:ext>
            </a:extLst>
          </p:cNvPr>
          <p:cNvSpPr>
            <a:spLocks noGrp="1"/>
          </p:cNvSpPr>
          <p:nvPr>
            <p:ph type="sldNum" sz="quarter" idx="5"/>
          </p:nvPr>
        </p:nvSpPr>
        <p:spPr/>
        <p:txBody>
          <a:bodyPr/>
          <a:lstStyle/>
          <a:p>
            <a:fld id="{9DFED344-D1DD-419C-8571-3C56C16976E1}" type="slidenum">
              <a:rPr lang="en-GB" smtClean="0"/>
              <a:t>10</a:t>
            </a:fld>
            <a:endParaRPr lang="en-GB"/>
          </a:p>
        </p:txBody>
      </p:sp>
    </p:spTree>
    <p:extLst>
      <p:ext uri="{BB962C8B-B14F-4D97-AF65-F5344CB8AC3E}">
        <p14:creationId xmlns:p14="http://schemas.microsoft.com/office/powerpoint/2010/main" val="6167307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C4FB6E-0B48-7DC9-F4A3-8A88D72E23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E539C4-CF8E-767E-CD29-6BF5532CC8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B79EBD4-0CF5-1EB5-B3C8-79AD319E7B3F}"/>
              </a:ext>
            </a:extLst>
          </p:cNvPr>
          <p:cNvSpPr>
            <a:spLocks noGrp="1"/>
          </p:cNvSpPr>
          <p:nvPr>
            <p:ph type="body" idx="1"/>
          </p:nvPr>
        </p:nvSpPr>
        <p:spPr/>
        <p:txBody>
          <a:bodyPr/>
          <a:lstStyle/>
          <a:p>
            <a:r>
              <a:rPr lang="en-GB" b="1" dirty="0"/>
              <a:t>Communities at War</a:t>
            </a:r>
          </a:p>
          <a:p>
            <a:r>
              <a:rPr lang="en-GB" b="1" dirty="0"/>
              <a:t>Some of these men volunteered, but many of these men didn’t – they were conscripted and taken away</a:t>
            </a:r>
            <a:endParaRPr lang="en-GB" dirty="0"/>
          </a:p>
          <a:p>
            <a:r>
              <a:rPr lang="en-GB" dirty="0"/>
              <a:t>Questions:</a:t>
            </a:r>
          </a:p>
          <a:p>
            <a:pPr lvl="0"/>
            <a:r>
              <a:rPr lang="en-GB" dirty="0"/>
              <a:t>What happens when lots of people leave a community?</a:t>
            </a:r>
          </a:p>
          <a:p>
            <a:pPr lvl="0"/>
            <a:r>
              <a:rPr lang="en-GB" dirty="0"/>
              <a:t>Who has to do the work?</a:t>
            </a:r>
          </a:p>
          <a:p>
            <a:pPr lvl="0"/>
            <a:r>
              <a:rPr lang="en-GB" dirty="0"/>
              <a:t>How might life change?</a:t>
            </a:r>
          </a:p>
          <a:p>
            <a:r>
              <a:rPr lang="en-GB" dirty="0"/>
              <a:t>Key message:</a:t>
            </a:r>
          </a:p>
          <a:p>
            <a:r>
              <a:rPr lang="en-GB" dirty="0"/>
              <a:t>War affects families and communities too.</a:t>
            </a:r>
          </a:p>
          <a:p>
            <a:pPr defTabSz="956009">
              <a:defRPr/>
            </a:pPr>
            <a:endParaRPr lang="en-GB" dirty="0"/>
          </a:p>
        </p:txBody>
      </p:sp>
      <p:sp>
        <p:nvSpPr>
          <p:cNvPr id="4" name="Slide Number Placeholder 3">
            <a:extLst>
              <a:ext uri="{FF2B5EF4-FFF2-40B4-BE49-F238E27FC236}">
                <a16:creationId xmlns:a16="http://schemas.microsoft.com/office/drawing/2014/main" id="{70457B56-44D1-0828-E301-986183451D5A}"/>
              </a:ext>
            </a:extLst>
          </p:cNvPr>
          <p:cNvSpPr>
            <a:spLocks noGrp="1"/>
          </p:cNvSpPr>
          <p:nvPr>
            <p:ph type="sldNum" sz="quarter" idx="5"/>
          </p:nvPr>
        </p:nvSpPr>
        <p:spPr/>
        <p:txBody>
          <a:bodyPr/>
          <a:lstStyle/>
          <a:p>
            <a:fld id="{9DFED344-D1DD-419C-8571-3C56C16976E1}" type="slidenum">
              <a:rPr lang="en-GB" smtClean="0"/>
              <a:t>11</a:t>
            </a:fld>
            <a:endParaRPr lang="en-GB"/>
          </a:p>
        </p:txBody>
      </p:sp>
    </p:spTree>
    <p:extLst>
      <p:ext uri="{BB962C8B-B14F-4D97-AF65-F5344CB8AC3E}">
        <p14:creationId xmlns:p14="http://schemas.microsoft.com/office/powerpoint/2010/main" val="23313962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76962F-6D93-222F-C4CF-98A76712E40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70CB29-C8FE-28ED-43A1-C5449501A91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55E32DC-6329-AB3D-3D63-526E3A2C26F1}"/>
              </a:ext>
            </a:extLst>
          </p:cNvPr>
          <p:cNvSpPr>
            <a:spLocks noGrp="1"/>
          </p:cNvSpPr>
          <p:nvPr>
            <p:ph type="body" idx="1"/>
          </p:nvPr>
        </p:nvSpPr>
        <p:spPr/>
        <p:txBody>
          <a:bodyPr/>
          <a:lstStyle/>
          <a:p>
            <a:r>
              <a:rPr lang="en-GB" b="1" dirty="0"/>
              <a:t>What might each person be thinking?</a:t>
            </a:r>
            <a:endParaRPr lang="en-GB" dirty="0"/>
          </a:p>
          <a:p>
            <a:r>
              <a:rPr lang="en-GB" dirty="0"/>
              <a:t>Lead into writing activity. Soldier/labourer/porter and wife and family – first person reflection</a:t>
            </a:r>
          </a:p>
          <a:p>
            <a:r>
              <a:rPr lang="en-GB" dirty="0"/>
              <a:t>Half students to do one and half the other and then they will match up to read the contrasting perspectives.</a:t>
            </a:r>
          </a:p>
          <a:p>
            <a:endParaRPr lang="en-GB" dirty="0"/>
          </a:p>
          <a:p>
            <a:r>
              <a:rPr lang="en-GB" dirty="0"/>
              <a:t>Prompts:</a:t>
            </a:r>
          </a:p>
          <a:p>
            <a:r>
              <a:rPr lang="en-GB" dirty="0"/>
              <a:t>"I am walking..."</a:t>
            </a:r>
          </a:p>
          <a:p>
            <a:r>
              <a:rPr lang="en-GB" dirty="0"/>
              <a:t>"I miss..."</a:t>
            </a:r>
          </a:p>
          <a:p>
            <a:r>
              <a:rPr lang="en-GB" dirty="0"/>
              <a:t>"I worry about..."</a:t>
            </a:r>
          </a:p>
          <a:p>
            <a:r>
              <a:rPr lang="en-GB" dirty="0"/>
              <a:t>"I hope..."</a:t>
            </a:r>
          </a:p>
          <a:p>
            <a:r>
              <a:rPr lang="en-GB" dirty="0"/>
              <a:t>OR</a:t>
            </a:r>
          </a:p>
          <a:p>
            <a:r>
              <a:rPr lang="en-GB" dirty="0"/>
              <a:t>"Since they left..."</a:t>
            </a:r>
          </a:p>
          <a:p>
            <a:r>
              <a:rPr lang="en-GB" dirty="0"/>
              <a:t>"Our village..."</a:t>
            </a:r>
          </a:p>
          <a:p>
            <a:r>
              <a:rPr lang="en-GB" dirty="0"/>
              <a:t>"I feel..."</a:t>
            </a:r>
          </a:p>
          <a:p>
            <a:pPr defTabSz="956009">
              <a:defRPr/>
            </a:pPr>
            <a:endParaRPr lang="en-GB" dirty="0"/>
          </a:p>
        </p:txBody>
      </p:sp>
      <p:sp>
        <p:nvSpPr>
          <p:cNvPr id="4" name="Slide Number Placeholder 3">
            <a:extLst>
              <a:ext uri="{FF2B5EF4-FFF2-40B4-BE49-F238E27FC236}">
                <a16:creationId xmlns:a16="http://schemas.microsoft.com/office/drawing/2014/main" id="{5BE56CFD-E7D2-EE75-A40E-51A29BAF6122}"/>
              </a:ext>
            </a:extLst>
          </p:cNvPr>
          <p:cNvSpPr>
            <a:spLocks noGrp="1"/>
          </p:cNvSpPr>
          <p:nvPr>
            <p:ph type="sldNum" sz="quarter" idx="5"/>
          </p:nvPr>
        </p:nvSpPr>
        <p:spPr/>
        <p:txBody>
          <a:bodyPr/>
          <a:lstStyle/>
          <a:p>
            <a:fld id="{9DFED344-D1DD-419C-8571-3C56C16976E1}" type="slidenum">
              <a:rPr lang="en-GB" smtClean="0"/>
              <a:t>12</a:t>
            </a:fld>
            <a:endParaRPr lang="en-GB"/>
          </a:p>
        </p:txBody>
      </p:sp>
    </p:spTree>
    <p:extLst>
      <p:ext uri="{BB962C8B-B14F-4D97-AF65-F5344CB8AC3E}">
        <p14:creationId xmlns:p14="http://schemas.microsoft.com/office/powerpoint/2010/main" val="24745958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1B4C30-8359-6386-21F9-9045635F44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06535C-2731-A3D1-9893-2E0A217FB2D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F732FFF-7B9A-E45D-6887-8602E6C378BE}"/>
              </a:ext>
            </a:extLst>
          </p:cNvPr>
          <p:cNvSpPr>
            <a:spLocks noGrp="1"/>
          </p:cNvSpPr>
          <p:nvPr>
            <p:ph type="body" idx="1"/>
          </p:nvPr>
        </p:nvSpPr>
        <p:spPr/>
        <p:txBody>
          <a:bodyPr/>
          <a:lstStyle/>
          <a:p>
            <a:pPr defTabSz="956009">
              <a:defRPr/>
            </a:pPr>
            <a:r>
              <a:rPr lang="en-US" dirty="0"/>
              <a:t>Why is it important we remember those forgotten now? Why build these now?</a:t>
            </a:r>
          </a:p>
          <a:p>
            <a:pPr defTabSz="956009">
              <a:defRPr/>
            </a:pPr>
            <a:endParaRPr lang="en-US" dirty="0"/>
          </a:p>
          <a:p>
            <a:pPr defTabSz="956009">
              <a:defRPr/>
            </a:pPr>
            <a:r>
              <a:rPr lang="en-US" dirty="0"/>
              <a:t>Potential questions:</a:t>
            </a:r>
          </a:p>
          <a:p>
            <a:pPr defTabSz="956009">
              <a:defRPr/>
            </a:pPr>
            <a:r>
              <a:rPr lang="en-US" dirty="0"/>
              <a:t>What stands out?</a:t>
            </a:r>
          </a:p>
          <a:p>
            <a:pPr defTabSz="956009">
              <a:defRPr/>
            </a:pPr>
            <a:r>
              <a:rPr lang="en-US" dirty="0"/>
              <a:t>Why might it have been designed this way?</a:t>
            </a:r>
          </a:p>
          <a:p>
            <a:pPr defTabSz="956009">
              <a:defRPr/>
            </a:pPr>
            <a:r>
              <a:rPr lang="en-US" dirty="0"/>
              <a:t>Why use the image of light?</a:t>
            </a:r>
          </a:p>
          <a:p>
            <a:pPr defTabSz="956009">
              <a:defRPr/>
            </a:pPr>
            <a:r>
              <a:rPr lang="en-US" dirty="0"/>
              <a:t>Why use glass?</a:t>
            </a:r>
          </a:p>
          <a:p>
            <a:pPr defTabSz="956009">
              <a:defRPr/>
            </a:pPr>
            <a:r>
              <a:rPr lang="en-US" dirty="0"/>
              <a:t>Why build on top of the original memorial that didn’t have their names?</a:t>
            </a:r>
          </a:p>
          <a:p>
            <a:pPr defTabSz="956009">
              <a:defRPr/>
            </a:pPr>
            <a:r>
              <a:rPr lang="en-US" dirty="0"/>
              <a:t>Why is the light designed to be so far away – up to 5K?</a:t>
            </a:r>
          </a:p>
          <a:p>
            <a:pPr defTabSz="956009">
              <a:defRPr/>
            </a:pPr>
            <a:r>
              <a:rPr lang="en-US" dirty="0"/>
              <a:t>Use of </a:t>
            </a:r>
            <a:r>
              <a:rPr lang="en-US" dirty="0" err="1"/>
              <a:t>colour</a:t>
            </a:r>
            <a:r>
              <a:rPr lang="en-US" dirty="0"/>
              <a:t>?</a:t>
            </a:r>
          </a:p>
          <a:p>
            <a:pPr defTabSz="956009">
              <a:defRPr/>
            </a:pPr>
            <a:r>
              <a:rPr lang="en-US" dirty="0"/>
              <a:t>How is it different from traditional memorial?</a:t>
            </a:r>
          </a:p>
          <a:p>
            <a:pPr defTabSz="956009">
              <a:defRPr/>
            </a:pPr>
            <a:r>
              <a:rPr lang="en-US" dirty="0"/>
              <a:t>Why use these symbols?</a:t>
            </a:r>
          </a:p>
          <a:p>
            <a:pPr defTabSz="956009">
              <a:defRPr/>
            </a:pPr>
            <a:endParaRPr lang="en-US" dirty="0"/>
          </a:p>
          <a:p>
            <a:pPr defTabSz="956009">
              <a:defRPr/>
            </a:pPr>
            <a:r>
              <a:rPr lang="en-GB" dirty="0">
                <a:hlinkClick r:id="rId3"/>
              </a:rPr>
              <a:t>Freetown Memorial | Cemetery Details | CWGC</a:t>
            </a:r>
            <a:endParaRPr lang="en-GB" dirty="0"/>
          </a:p>
          <a:p>
            <a:pPr defTabSz="956009">
              <a:defRPr/>
            </a:pPr>
            <a:endParaRPr lang="en-GB" dirty="0"/>
          </a:p>
        </p:txBody>
      </p:sp>
      <p:sp>
        <p:nvSpPr>
          <p:cNvPr id="4" name="Slide Number Placeholder 3">
            <a:extLst>
              <a:ext uri="{FF2B5EF4-FFF2-40B4-BE49-F238E27FC236}">
                <a16:creationId xmlns:a16="http://schemas.microsoft.com/office/drawing/2014/main" id="{30A3EE59-9ADA-28FF-5929-9B7F8F9BE245}"/>
              </a:ext>
            </a:extLst>
          </p:cNvPr>
          <p:cNvSpPr>
            <a:spLocks noGrp="1"/>
          </p:cNvSpPr>
          <p:nvPr>
            <p:ph type="sldNum" sz="quarter" idx="5"/>
          </p:nvPr>
        </p:nvSpPr>
        <p:spPr/>
        <p:txBody>
          <a:bodyPr/>
          <a:lstStyle/>
          <a:p>
            <a:fld id="{9DFED344-D1DD-419C-8571-3C56C16976E1}" type="slidenum">
              <a:rPr lang="en-GB" smtClean="0"/>
              <a:t>13</a:t>
            </a:fld>
            <a:endParaRPr lang="en-GB"/>
          </a:p>
        </p:txBody>
      </p:sp>
    </p:spTree>
    <p:extLst>
      <p:ext uri="{BB962C8B-B14F-4D97-AF65-F5344CB8AC3E}">
        <p14:creationId xmlns:p14="http://schemas.microsoft.com/office/powerpoint/2010/main" val="2831662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5BE6AE-7D10-1CC2-9677-734F99E62E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B11AA2-1B0F-7DAC-F034-EC348B2633B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9EDBD24-848E-6C7C-A661-6AA697B80753}"/>
              </a:ext>
            </a:extLst>
          </p:cNvPr>
          <p:cNvSpPr>
            <a:spLocks noGrp="1"/>
          </p:cNvSpPr>
          <p:nvPr>
            <p:ph type="body" idx="1"/>
          </p:nvPr>
        </p:nvSpPr>
        <p:spPr/>
        <p:txBody>
          <a:bodyPr/>
          <a:lstStyle/>
          <a:p>
            <a:pPr defTabSz="956009">
              <a:defRPr/>
            </a:pPr>
            <a:r>
              <a:rPr lang="en-US" dirty="0"/>
              <a:t>Potential questions:</a:t>
            </a:r>
          </a:p>
          <a:p>
            <a:pPr defTabSz="956009">
              <a:defRPr/>
            </a:pPr>
            <a:r>
              <a:rPr lang="en-US" dirty="0"/>
              <a:t>What stands out?</a:t>
            </a:r>
          </a:p>
          <a:p>
            <a:pPr defTabSz="956009">
              <a:defRPr/>
            </a:pPr>
            <a:r>
              <a:rPr lang="en-US" dirty="0"/>
              <a:t>Why might it have been designed this way?</a:t>
            </a:r>
          </a:p>
          <a:p>
            <a:pPr defTabSz="956009">
              <a:defRPr/>
            </a:pPr>
            <a:r>
              <a:rPr lang="en-US" dirty="0"/>
              <a:t>What do you think the students are doing?</a:t>
            </a:r>
          </a:p>
          <a:p>
            <a:pPr defTabSz="956009">
              <a:defRPr/>
            </a:pPr>
            <a:r>
              <a:rPr lang="en-US" dirty="0"/>
              <a:t>How would this help them understand the experience/memorial</a:t>
            </a:r>
          </a:p>
          <a:p>
            <a:pPr defTabSz="956009">
              <a:defRPr/>
            </a:pPr>
            <a:r>
              <a:rPr lang="en-US" dirty="0"/>
              <a:t>Why are the poles made from South African hardwood?</a:t>
            </a:r>
          </a:p>
          <a:p>
            <a:pPr defTabSz="956009">
              <a:defRPr/>
            </a:pPr>
            <a:r>
              <a:rPr lang="en-US" dirty="0"/>
              <a:t>Why do you think it is designed for people to walk around?</a:t>
            </a:r>
          </a:p>
          <a:p>
            <a:pPr defTabSz="956009">
              <a:defRPr/>
            </a:pPr>
            <a:r>
              <a:rPr lang="en-US" dirty="0"/>
              <a:t>How is it similar/different from a traditional memorial?</a:t>
            </a:r>
          </a:p>
          <a:p>
            <a:pPr defTabSz="956009">
              <a:defRPr/>
            </a:pPr>
            <a:endParaRPr lang="en-US" dirty="0"/>
          </a:p>
          <a:p>
            <a:pPr defTabSz="956009">
              <a:defRPr/>
            </a:pPr>
            <a:r>
              <a:rPr lang="en-US" dirty="0"/>
              <a:t>Which memorial do they prefer and why?</a:t>
            </a:r>
          </a:p>
          <a:p>
            <a:pPr defTabSz="956009">
              <a:defRPr/>
            </a:pPr>
            <a:endParaRPr lang="en-US" dirty="0">
              <a:hlinkClick r:id="rId3"/>
            </a:endParaRPr>
          </a:p>
          <a:p>
            <a:pPr defTabSz="956009">
              <a:defRPr/>
            </a:pPr>
            <a:r>
              <a:rPr lang="en-GB" dirty="0">
                <a:hlinkClick r:id="rId3"/>
              </a:rPr>
              <a:t>Cape Town Labour Corps Memorial | Cemetery Details | CWGC</a:t>
            </a:r>
            <a:endParaRPr lang="en-GB" dirty="0"/>
          </a:p>
        </p:txBody>
      </p:sp>
      <p:sp>
        <p:nvSpPr>
          <p:cNvPr id="4" name="Slide Number Placeholder 3">
            <a:extLst>
              <a:ext uri="{FF2B5EF4-FFF2-40B4-BE49-F238E27FC236}">
                <a16:creationId xmlns:a16="http://schemas.microsoft.com/office/drawing/2014/main" id="{6F1C4518-06C6-29A9-6C39-ABBA7357DB9C}"/>
              </a:ext>
            </a:extLst>
          </p:cNvPr>
          <p:cNvSpPr>
            <a:spLocks noGrp="1"/>
          </p:cNvSpPr>
          <p:nvPr>
            <p:ph type="sldNum" sz="quarter" idx="5"/>
          </p:nvPr>
        </p:nvSpPr>
        <p:spPr/>
        <p:txBody>
          <a:bodyPr/>
          <a:lstStyle/>
          <a:p>
            <a:fld id="{9DFED344-D1DD-419C-8571-3C56C16976E1}" type="slidenum">
              <a:rPr lang="en-GB" smtClean="0"/>
              <a:t>14</a:t>
            </a:fld>
            <a:endParaRPr lang="en-GB"/>
          </a:p>
        </p:txBody>
      </p:sp>
    </p:spTree>
    <p:extLst>
      <p:ext uri="{BB962C8B-B14F-4D97-AF65-F5344CB8AC3E}">
        <p14:creationId xmlns:p14="http://schemas.microsoft.com/office/powerpoint/2010/main" val="24827889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47F0D3-4129-27C1-C025-321783D1C7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6C158D-F91D-ACEF-B78B-674F27D17E7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EA7AFA0-642B-1F12-B8B2-87833D65F0F1}"/>
              </a:ext>
            </a:extLst>
          </p:cNvPr>
          <p:cNvSpPr>
            <a:spLocks noGrp="1"/>
          </p:cNvSpPr>
          <p:nvPr>
            <p:ph type="body" idx="1"/>
          </p:nvPr>
        </p:nvSpPr>
        <p:spPr/>
        <p:txBody>
          <a:bodyPr/>
          <a:lstStyle/>
          <a:p>
            <a:pPr defTabSz="956009">
              <a:defRPr/>
            </a:pPr>
            <a:r>
              <a:rPr lang="en-US" dirty="0"/>
              <a:t>Watch clip and ask students to consider the similarities/differences to a traditional Remembrance service</a:t>
            </a:r>
            <a:endParaRPr lang="en-GB" dirty="0"/>
          </a:p>
        </p:txBody>
      </p:sp>
      <p:sp>
        <p:nvSpPr>
          <p:cNvPr id="4" name="Slide Number Placeholder 3">
            <a:extLst>
              <a:ext uri="{FF2B5EF4-FFF2-40B4-BE49-F238E27FC236}">
                <a16:creationId xmlns:a16="http://schemas.microsoft.com/office/drawing/2014/main" id="{FC6EBD0F-3BE3-0123-C4C0-833C85B86878}"/>
              </a:ext>
            </a:extLst>
          </p:cNvPr>
          <p:cNvSpPr>
            <a:spLocks noGrp="1"/>
          </p:cNvSpPr>
          <p:nvPr>
            <p:ph type="sldNum" sz="quarter" idx="5"/>
          </p:nvPr>
        </p:nvSpPr>
        <p:spPr/>
        <p:txBody>
          <a:bodyPr/>
          <a:lstStyle/>
          <a:p>
            <a:fld id="{9DFED344-D1DD-419C-8571-3C56C16976E1}" type="slidenum">
              <a:rPr lang="en-GB" smtClean="0"/>
              <a:t>15</a:t>
            </a:fld>
            <a:endParaRPr lang="en-GB"/>
          </a:p>
        </p:txBody>
      </p:sp>
    </p:spTree>
    <p:extLst>
      <p:ext uri="{BB962C8B-B14F-4D97-AF65-F5344CB8AC3E}">
        <p14:creationId xmlns:p14="http://schemas.microsoft.com/office/powerpoint/2010/main" val="25797612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EB64D5-5C36-370A-B3A6-1CC09FE100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E104DD-2A0A-7C84-BF35-C255C7A9301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56778E4-5062-0C8A-AF1A-2E82408E83E7}"/>
              </a:ext>
            </a:extLst>
          </p:cNvPr>
          <p:cNvSpPr>
            <a:spLocks noGrp="1"/>
          </p:cNvSpPr>
          <p:nvPr>
            <p:ph type="body" idx="1"/>
          </p:nvPr>
        </p:nvSpPr>
        <p:spPr/>
        <p:txBody>
          <a:bodyPr/>
          <a:lstStyle/>
          <a:p>
            <a:pPr defTabSz="956009">
              <a:defRPr/>
            </a:pPr>
            <a:r>
              <a:rPr lang="en-GB" i="1" dirty="0"/>
              <a:t>Praise singer Lwanda </a:t>
            </a:r>
            <a:r>
              <a:rPr lang="en-GB" i="1" dirty="0" err="1"/>
              <a:t>Sindaphi</a:t>
            </a:r>
            <a:r>
              <a:rPr lang="en-GB" i="1" dirty="0"/>
              <a:t> and Sindiswa </a:t>
            </a:r>
            <a:r>
              <a:rPr lang="en-GB" i="1" dirty="0" err="1"/>
              <a:t>Mabadi</a:t>
            </a:r>
            <a:r>
              <a:rPr lang="en-GB" i="1" dirty="0"/>
              <a:t> holding a Calabash burning sage to honour the ancestors who have passed.</a:t>
            </a:r>
          </a:p>
          <a:p>
            <a:r>
              <a:rPr lang="en-GB" dirty="0"/>
              <a:t>During the official inauguration of the </a:t>
            </a:r>
            <a:r>
              <a:rPr lang="en-GB" b="1" dirty="0"/>
              <a:t>Cape Town Labour Corps Memorial</a:t>
            </a:r>
            <a:r>
              <a:rPr lang="en-GB" dirty="0"/>
              <a:t> in the Company’s Garden, the praise singer, </a:t>
            </a:r>
            <a:r>
              <a:rPr lang="en-GB" b="1" dirty="0"/>
              <a:t>Lwanda </a:t>
            </a:r>
            <a:r>
              <a:rPr lang="en-GB" b="1" dirty="0" err="1"/>
              <a:t>Sindaphi</a:t>
            </a:r>
            <a:r>
              <a:rPr lang="en-GB" dirty="0"/>
              <a:t>, performed a traditional ceremony alongside Sindiswa </a:t>
            </a:r>
            <a:r>
              <a:rPr lang="en-GB" dirty="0" err="1"/>
              <a:t>Mabadi</a:t>
            </a:r>
            <a:r>
              <a:rPr lang="en-GB" dirty="0"/>
              <a:t>. </a:t>
            </a:r>
          </a:p>
          <a:p>
            <a:r>
              <a:rPr lang="en-GB" dirty="0"/>
              <a:t>They </a:t>
            </a:r>
            <a:r>
              <a:rPr lang="en-GB" dirty="0" err="1"/>
              <a:t>honored</a:t>
            </a:r>
            <a:r>
              <a:rPr lang="en-GB" dirty="0"/>
              <a:t> the forgotten soldiers through specific traditional and symbolic actions:</a:t>
            </a:r>
          </a:p>
          <a:p>
            <a:pPr lvl="0"/>
            <a:r>
              <a:rPr lang="en-GB" b="1" dirty="0"/>
              <a:t>Burning Sage:</a:t>
            </a:r>
            <a:r>
              <a:rPr lang="en-GB" dirty="0"/>
              <a:t> They held a calabash (a traditional hollowed-out gourd) burning sage. In South African tradition, this ritual is performed to cleanse the space, connect with the spiritual world, and </a:t>
            </a:r>
            <a:r>
              <a:rPr lang="en-GB" b="1" dirty="0" err="1"/>
              <a:t>honor</a:t>
            </a:r>
            <a:r>
              <a:rPr lang="en-GB" b="1" dirty="0"/>
              <a:t> the spirits of the ancestors</a:t>
            </a:r>
            <a:r>
              <a:rPr lang="en-GB" dirty="0"/>
              <a:t> who have passed away</a:t>
            </a:r>
          </a:p>
          <a:p>
            <a:pPr lvl="0"/>
            <a:r>
              <a:rPr lang="en-GB" b="1" dirty="0"/>
              <a:t>Praise Singing and Poetry:</a:t>
            </a:r>
            <a:r>
              <a:rPr lang="en-GB" dirty="0"/>
              <a:t> Lwanda </a:t>
            </a:r>
            <a:r>
              <a:rPr lang="en-GB" dirty="0" err="1"/>
              <a:t>Sindaphi</a:t>
            </a:r>
            <a:r>
              <a:rPr lang="en-GB" dirty="0"/>
              <a:t> performed as an </a:t>
            </a:r>
            <a:r>
              <a:rPr lang="en-GB" i="1" dirty="0" err="1"/>
              <a:t>imbongi</a:t>
            </a:r>
            <a:r>
              <a:rPr lang="en-GB" dirty="0"/>
              <a:t> (a traditional praise poet), using a powerful vocal delivery to </a:t>
            </a:r>
            <a:r>
              <a:rPr lang="en-GB" b="1" dirty="0"/>
              <a:t>chant the history, bravery, and sacrifices</a:t>
            </a:r>
            <a:r>
              <a:rPr lang="en-GB" dirty="0"/>
              <a:t> of the dead. </a:t>
            </a:r>
          </a:p>
          <a:p>
            <a:pPr lvl="0"/>
            <a:r>
              <a:rPr lang="en-GB" b="1" dirty="0"/>
              <a:t>Symbolizing Cultural Unity:</a:t>
            </a:r>
            <a:r>
              <a:rPr lang="en-GB" dirty="0"/>
              <a:t> The performance was designed to bring a deeply rooted African tradition to a military remembrance ceremony, serves as a </a:t>
            </a:r>
            <a:r>
              <a:rPr lang="en-GB" b="1" dirty="0"/>
              <a:t>symbol of cultural unity</a:t>
            </a:r>
            <a:r>
              <a:rPr lang="en-GB" dirty="0"/>
              <a:t>. It ensured that these specific men were acknowledged according to their own heritage. </a:t>
            </a:r>
          </a:p>
          <a:p>
            <a:endParaRPr lang="en-GB" b="1" dirty="0"/>
          </a:p>
          <a:p>
            <a:pPr defTabSz="956009">
              <a:defRPr/>
            </a:pPr>
            <a:endParaRPr lang="en-GB" dirty="0"/>
          </a:p>
        </p:txBody>
      </p:sp>
      <p:sp>
        <p:nvSpPr>
          <p:cNvPr id="4" name="Slide Number Placeholder 3">
            <a:extLst>
              <a:ext uri="{FF2B5EF4-FFF2-40B4-BE49-F238E27FC236}">
                <a16:creationId xmlns:a16="http://schemas.microsoft.com/office/drawing/2014/main" id="{0AD96180-6E3B-6F96-189F-1894A7DA5158}"/>
              </a:ext>
            </a:extLst>
          </p:cNvPr>
          <p:cNvSpPr>
            <a:spLocks noGrp="1"/>
          </p:cNvSpPr>
          <p:nvPr>
            <p:ph type="sldNum" sz="quarter" idx="5"/>
          </p:nvPr>
        </p:nvSpPr>
        <p:spPr/>
        <p:txBody>
          <a:bodyPr/>
          <a:lstStyle/>
          <a:p>
            <a:fld id="{9DFED344-D1DD-419C-8571-3C56C16976E1}" type="slidenum">
              <a:rPr lang="en-GB" smtClean="0"/>
              <a:t>16</a:t>
            </a:fld>
            <a:endParaRPr lang="en-GB"/>
          </a:p>
        </p:txBody>
      </p:sp>
    </p:spTree>
    <p:extLst>
      <p:ext uri="{BB962C8B-B14F-4D97-AF65-F5344CB8AC3E}">
        <p14:creationId xmlns:p14="http://schemas.microsoft.com/office/powerpoint/2010/main" val="39366990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37566F-4F81-9DEA-82CC-F90114628E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3E38907-D7AB-538E-5AF5-8F9F2181BB0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F81ACD5-7FAF-EAA6-F631-DA77B7CEB9A7}"/>
              </a:ext>
            </a:extLst>
          </p:cNvPr>
          <p:cNvSpPr>
            <a:spLocks noGrp="1"/>
          </p:cNvSpPr>
          <p:nvPr>
            <p:ph type="body" idx="1"/>
          </p:nvPr>
        </p:nvSpPr>
        <p:spPr/>
        <p:txBody>
          <a:bodyPr/>
          <a:lstStyle/>
          <a:p>
            <a:pPr defTabSz="956009">
              <a:defRPr/>
            </a:pPr>
            <a:r>
              <a:rPr lang="en-GB" dirty="0" err="1"/>
              <a:t>Kavirondo</a:t>
            </a:r>
            <a:r>
              <a:rPr lang="en-GB" dirty="0"/>
              <a:t> porters of the 2nd Road Corps from British East Africa carry logs through the </a:t>
            </a:r>
            <a:r>
              <a:rPr lang="en-GB" dirty="0" err="1"/>
              <a:t>Chikukwe</a:t>
            </a:r>
            <a:r>
              <a:rPr lang="en-GB" dirty="0"/>
              <a:t> Swamp, January 1918.</a:t>
            </a:r>
            <a:br>
              <a:rPr lang="en-GB" dirty="0"/>
            </a:br>
            <a:r>
              <a:rPr lang="en-GB" dirty="0"/>
              <a:t>Powell L A W (Lt) (Photographer), January 1918, </a:t>
            </a:r>
            <a:r>
              <a:rPr lang="en-GB" dirty="0" err="1"/>
              <a:t>Chikukwe</a:t>
            </a:r>
            <a:r>
              <a:rPr lang="en-GB" dirty="0"/>
              <a:t> Swamp.</a:t>
            </a:r>
            <a:br>
              <a:rPr lang="en-GB" dirty="0"/>
            </a:br>
            <a:r>
              <a:rPr lang="en-GB" dirty="0"/>
              <a:t>IWM (Q 15625), </a:t>
            </a:r>
            <a:r>
              <a:rPr lang="en-GB" dirty="0">
                <a:hlinkClick r:id="rId3"/>
              </a:rPr>
              <a:t>http://www.iwm.org.uk/collections/item/object/205250478</a:t>
            </a:r>
            <a:r>
              <a:rPr lang="en-GB" dirty="0"/>
              <a:t>.</a:t>
            </a:r>
          </a:p>
          <a:p>
            <a:pPr defTabSz="956009">
              <a:defRPr/>
            </a:pPr>
            <a:endParaRPr lang="en-GB" dirty="0"/>
          </a:p>
          <a:p>
            <a:pPr defTabSz="956009">
              <a:defRPr/>
            </a:pPr>
            <a:r>
              <a:rPr lang="en-US" dirty="0"/>
              <a:t>Poems were commissioned for the inauguration of both new memorials.</a:t>
            </a:r>
          </a:p>
          <a:p>
            <a:pPr defTabSz="956009">
              <a:defRPr/>
            </a:pPr>
            <a:r>
              <a:rPr lang="en-GB" dirty="0">
                <a:hlinkClick r:id="rId4"/>
              </a:rPr>
              <a:t>Poem for new Cape Town Labour Corps Memorial | CWGC</a:t>
            </a:r>
            <a:endParaRPr lang="en-GB" dirty="0"/>
          </a:p>
          <a:p>
            <a:pPr defTabSz="956009">
              <a:defRPr/>
            </a:pPr>
            <a:endParaRPr lang="en-GB" dirty="0"/>
          </a:p>
          <a:p>
            <a:pPr lvl="0"/>
            <a:r>
              <a:rPr lang="en-GB" dirty="0"/>
              <a:t>What images comes into your mind?</a:t>
            </a:r>
          </a:p>
          <a:p>
            <a:pPr lvl="0"/>
            <a:r>
              <a:rPr lang="en-GB" dirty="0"/>
              <a:t>What feelings do they create?</a:t>
            </a:r>
          </a:p>
          <a:p>
            <a:pPr lvl="0"/>
            <a:r>
              <a:rPr lang="en-GB" dirty="0"/>
              <a:t>Why might the poets have chosen those words?</a:t>
            </a:r>
          </a:p>
          <a:p>
            <a:pPr lvl="0"/>
            <a:r>
              <a:rPr lang="en-GB" dirty="0"/>
              <a:t>What links are there between them?</a:t>
            </a:r>
          </a:p>
          <a:p>
            <a:pPr defTabSz="956009">
              <a:defRPr/>
            </a:pPr>
            <a:endParaRPr lang="en-GB" dirty="0"/>
          </a:p>
        </p:txBody>
      </p:sp>
      <p:sp>
        <p:nvSpPr>
          <p:cNvPr id="4" name="Slide Number Placeholder 3">
            <a:extLst>
              <a:ext uri="{FF2B5EF4-FFF2-40B4-BE49-F238E27FC236}">
                <a16:creationId xmlns:a16="http://schemas.microsoft.com/office/drawing/2014/main" id="{00117CE4-84C3-9EB9-2965-7741B34F1939}"/>
              </a:ext>
            </a:extLst>
          </p:cNvPr>
          <p:cNvSpPr>
            <a:spLocks noGrp="1"/>
          </p:cNvSpPr>
          <p:nvPr>
            <p:ph type="sldNum" sz="quarter" idx="5"/>
          </p:nvPr>
        </p:nvSpPr>
        <p:spPr/>
        <p:txBody>
          <a:bodyPr/>
          <a:lstStyle/>
          <a:p>
            <a:fld id="{9DFED344-D1DD-419C-8571-3C56C16976E1}" type="slidenum">
              <a:rPr lang="en-GB" smtClean="0"/>
              <a:t>17</a:t>
            </a:fld>
            <a:endParaRPr lang="en-GB"/>
          </a:p>
        </p:txBody>
      </p:sp>
    </p:spTree>
    <p:extLst>
      <p:ext uri="{BB962C8B-B14F-4D97-AF65-F5344CB8AC3E}">
        <p14:creationId xmlns:p14="http://schemas.microsoft.com/office/powerpoint/2010/main" val="18265412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29C3CE-64E4-86C2-0D8C-712A79F5FB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5AEC221-A60E-87AE-677B-0F3E8C88CC1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41548DB-5BCB-21FE-1BB2-BC26F1F88868}"/>
              </a:ext>
            </a:extLst>
          </p:cNvPr>
          <p:cNvSpPr>
            <a:spLocks noGrp="1"/>
          </p:cNvSpPr>
          <p:nvPr>
            <p:ph type="body" idx="1"/>
          </p:nvPr>
        </p:nvSpPr>
        <p:spPr/>
        <p:txBody>
          <a:bodyPr/>
          <a:lstStyle/>
          <a:p>
            <a:pPr defTabSz="956009">
              <a:defRPr/>
            </a:pPr>
            <a:r>
              <a:rPr lang="en-GB" dirty="0"/>
              <a:t>The new memorials in Cape Town and Freetown were created because many African people who served in the First World War were not remembered properly. Today, your tribute is helping bring their stories into the light.</a:t>
            </a:r>
          </a:p>
          <a:p>
            <a:pPr defTabSz="956009">
              <a:defRPr/>
            </a:pPr>
            <a:endParaRPr lang="en-GB" dirty="0"/>
          </a:p>
        </p:txBody>
      </p:sp>
      <p:sp>
        <p:nvSpPr>
          <p:cNvPr id="4" name="Slide Number Placeholder 3">
            <a:extLst>
              <a:ext uri="{FF2B5EF4-FFF2-40B4-BE49-F238E27FC236}">
                <a16:creationId xmlns:a16="http://schemas.microsoft.com/office/drawing/2014/main" id="{CD944E34-4A3B-F416-C230-A264D8C50599}"/>
              </a:ext>
            </a:extLst>
          </p:cNvPr>
          <p:cNvSpPr>
            <a:spLocks noGrp="1"/>
          </p:cNvSpPr>
          <p:nvPr>
            <p:ph type="sldNum" sz="quarter" idx="5"/>
          </p:nvPr>
        </p:nvSpPr>
        <p:spPr/>
        <p:txBody>
          <a:bodyPr/>
          <a:lstStyle/>
          <a:p>
            <a:fld id="{9DFED344-D1DD-419C-8571-3C56C16976E1}" type="slidenum">
              <a:rPr lang="en-GB" smtClean="0"/>
              <a:t>18</a:t>
            </a:fld>
            <a:endParaRPr lang="en-GB"/>
          </a:p>
        </p:txBody>
      </p:sp>
    </p:spTree>
    <p:extLst>
      <p:ext uri="{BB962C8B-B14F-4D97-AF65-F5344CB8AC3E}">
        <p14:creationId xmlns:p14="http://schemas.microsoft.com/office/powerpoint/2010/main" val="4747808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D6EA37-CE91-BBC7-B261-0E44C5FDFD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B4956C-D8F4-EFBE-7DB8-6978C3E3FFE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56CBF0C-59DF-A212-9A8B-C683F4A049EA}"/>
              </a:ext>
            </a:extLst>
          </p:cNvPr>
          <p:cNvSpPr>
            <a:spLocks noGrp="1"/>
          </p:cNvSpPr>
          <p:nvPr>
            <p:ph type="body" idx="1"/>
          </p:nvPr>
        </p:nvSpPr>
        <p:spPr/>
        <p:txBody>
          <a:bodyPr/>
          <a:lstStyle/>
          <a:p>
            <a:r>
              <a:rPr lang="en-GB" dirty="0"/>
              <a:t>Return to original enquiry question.</a:t>
            </a:r>
          </a:p>
          <a:p>
            <a:r>
              <a:rPr lang="en-GB" dirty="0"/>
              <a:t>How many of us knew about the war in Africa or the Carrier Corps etc?</a:t>
            </a:r>
          </a:p>
          <a:p>
            <a:endParaRPr lang="en-GB" dirty="0"/>
          </a:p>
          <a:p>
            <a:r>
              <a:rPr lang="en-GB" dirty="0"/>
              <a:t>What we learnt?</a:t>
            </a:r>
          </a:p>
          <a:p>
            <a:r>
              <a:rPr lang="en-GB" dirty="0"/>
              <a:t>What surprised you most?</a:t>
            </a:r>
          </a:p>
          <a:p>
            <a:endParaRPr lang="en-GB" dirty="0"/>
          </a:p>
          <a:p>
            <a:r>
              <a:rPr lang="en-GB" dirty="0"/>
              <a:t>Is it important that we remember people equally?</a:t>
            </a:r>
          </a:p>
          <a:p>
            <a:endParaRPr lang="en-GB" dirty="0"/>
          </a:p>
          <a:p>
            <a:r>
              <a:rPr lang="en-GB" dirty="0"/>
              <a:t>"If remembering means keeping someone's story alive, have we remembered them today?"</a:t>
            </a:r>
          </a:p>
          <a:p>
            <a:pPr defTabSz="956009">
              <a:defRPr/>
            </a:pPr>
            <a:endParaRPr lang="en-GB" dirty="0"/>
          </a:p>
        </p:txBody>
      </p:sp>
      <p:sp>
        <p:nvSpPr>
          <p:cNvPr id="4" name="Slide Number Placeholder 3">
            <a:extLst>
              <a:ext uri="{FF2B5EF4-FFF2-40B4-BE49-F238E27FC236}">
                <a16:creationId xmlns:a16="http://schemas.microsoft.com/office/drawing/2014/main" id="{A9207800-4AFA-B6D5-7ACA-CBE5E6699F27}"/>
              </a:ext>
            </a:extLst>
          </p:cNvPr>
          <p:cNvSpPr>
            <a:spLocks noGrp="1"/>
          </p:cNvSpPr>
          <p:nvPr>
            <p:ph type="sldNum" sz="quarter" idx="5"/>
          </p:nvPr>
        </p:nvSpPr>
        <p:spPr/>
        <p:txBody>
          <a:bodyPr/>
          <a:lstStyle/>
          <a:p>
            <a:fld id="{9DFED344-D1DD-419C-8571-3C56C16976E1}" type="slidenum">
              <a:rPr lang="en-GB" smtClean="0"/>
              <a:t>19</a:t>
            </a:fld>
            <a:endParaRPr lang="en-GB"/>
          </a:p>
        </p:txBody>
      </p:sp>
    </p:spTree>
    <p:extLst>
      <p:ext uri="{BB962C8B-B14F-4D97-AF65-F5344CB8AC3E}">
        <p14:creationId xmlns:p14="http://schemas.microsoft.com/office/powerpoint/2010/main" val="28030548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FD2F6D-EE44-4E03-BC6C-B587E1D1C21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7DAA94CD-24F7-4C37-B1B9-96EB79022D5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72FC1AF7-CA33-4977-8F68-C21B7405E067}"/>
              </a:ext>
            </a:extLst>
          </p:cNvPr>
          <p:cNvSpPr>
            <a:spLocks noGrp="1"/>
          </p:cNvSpPr>
          <p:nvPr>
            <p:ph type="dt" sz="half" idx="10"/>
          </p:nvPr>
        </p:nvSpPr>
        <p:spPr/>
        <p:txBody>
          <a:bodyPr/>
          <a:lstStyle/>
          <a:p>
            <a:fld id="{975A85E2-CFBB-4D50-9D80-A11FD063E462}" type="datetimeFigureOut">
              <a:rPr lang="en-GB" smtClean="0"/>
              <a:t>06/10/2026</a:t>
            </a:fld>
            <a:endParaRPr lang="en-GB"/>
          </a:p>
        </p:txBody>
      </p:sp>
      <p:sp>
        <p:nvSpPr>
          <p:cNvPr id="5" name="Footer Placeholder 4">
            <a:extLst>
              <a:ext uri="{FF2B5EF4-FFF2-40B4-BE49-F238E27FC236}">
                <a16:creationId xmlns:a16="http://schemas.microsoft.com/office/drawing/2014/main" id="{47C31216-4325-413D-AF23-109A6CC7D3E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290AE3B-A41A-4D63-94C6-4006C60D503B}"/>
              </a:ext>
            </a:extLst>
          </p:cNvPr>
          <p:cNvSpPr>
            <a:spLocks noGrp="1"/>
          </p:cNvSpPr>
          <p:nvPr>
            <p:ph type="sldNum" sz="quarter" idx="12"/>
          </p:nvPr>
        </p:nvSpPr>
        <p:spPr/>
        <p:txBody>
          <a:bodyPr/>
          <a:lstStyle/>
          <a:p>
            <a:fld id="{0DD3EBC8-7AE2-4C18-8EFC-D96BB8532B54}" type="slidenum">
              <a:rPr lang="en-GB" smtClean="0"/>
              <a:t>‹#›</a:t>
            </a:fld>
            <a:endParaRPr lang="en-GB"/>
          </a:p>
        </p:txBody>
      </p:sp>
    </p:spTree>
    <p:extLst>
      <p:ext uri="{BB962C8B-B14F-4D97-AF65-F5344CB8AC3E}">
        <p14:creationId xmlns:p14="http://schemas.microsoft.com/office/powerpoint/2010/main" val="11966482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9FCA3A-F4AB-4922-893F-7DF2E6F84ED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FE481DB-5D5D-437D-9547-27EB7E6E109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67A38C0-0FED-4AB9-8AF2-10401C6729EE}"/>
              </a:ext>
            </a:extLst>
          </p:cNvPr>
          <p:cNvSpPr>
            <a:spLocks noGrp="1"/>
          </p:cNvSpPr>
          <p:nvPr>
            <p:ph type="dt" sz="half" idx="10"/>
          </p:nvPr>
        </p:nvSpPr>
        <p:spPr/>
        <p:txBody>
          <a:bodyPr/>
          <a:lstStyle/>
          <a:p>
            <a:fld id="{975A85E2-CFBB-4D50-9D80-A11FD063E462}" type="datetimeFigureOut">
              <a:rPr lang="en-GB" smtClean="0"/>
              <a:t>06/10/2026</a:t>
            </a:fld>
            <a:endParaRPr lang="en-GB"/>
          </a:p>
        </p:txBody>
      </p:sp>
      <p:sp>
        <p:nvSpPr>
          <p:cNvPr id="5" name="Footer Placeholder 4">
            <a:extLst>
              <a:ext uri="{FF2B5EF4-FFF2-40B4-BE49-F238E27FC236}">
                <a16:creationId xmlns:a16="http://schemas.microsoft.com/office/drawing/2014/main" id="{172C454D-449C-493B-AD2F-8C51452F328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4D1F49A-CC89-4B50-AB7C-513BC8004B2E}"/>
              </a:ext>
            </a:extLst>
          </p:cNvPr>
          <p:cNvSpPr>
            <a:spLocks noGrp="1"/>
          </p:cNvSpPr>
          <p:nvPr>
            <p:ph type="sldNum" sz="quarter" idx="12"/>
          </p:nvPr>
        </p:nvSpPr>
        <p:spPr/>
        <p:txBody>
          <a:bodyPr/>
          <a:lstStyle/>
          <a:p>
            <a:fld id="{0DD3EBC8-7AE2-4C18-8EFC-D96BB8532B54}" type="slidenum">
              <a:rPr lang="en-GB" smtClean="0"/>
              <a:t>‹#›</a:t>
            </a:fld>
            <a:endParaRPr lang="en-GB"/>
          </a:p>
        </p:txBody>
      </p:sp>
    </p:spTree>
    <p:extLst>
      <p:ext uri="{BB962C8B-B14F-4D97-AF65-F5344CB8AC3E}">
        <p14:creationId xmlns:p14="http://schemas.microsoft.com/office/powerpoint/2010/main" val="4009661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A9FD05-B50D-4D03-9F5A-3DAE528CF1C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A5A2F15-03EB-4E99-844F-53AF54633C7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4933B90-FB6D-4002-9D8E-1DE60465C472}"/>
              </a:ext>
            </a:extLst>
          </p:cNvPr>
          <p:cNvSpPr>
            <a:spLocks noGrp="1"/>
          </p:cNvSpPr>
          <p:nvPr>
            <p:ph type="dt" sz="half" idx="10"/>
          </p:nvPr>
        </p:nvSpPr>
        <p:spPr/>
        <p:txBody>
          <a:bodyPr/>
          <a:lstStyle/>
          <a:p>
            <a:fld id="{975A85E2-CFBB-4D50-9D80-A11FD063E462}" type="datetimeFigureOut">
              <a:rPr lang="en-GB" smtClean="0"/>
              <a:t>06/10/2026</a:t>
            </a:fld>
            <a:endParaRPr lang="en-GB"/>
          </a:p>
        </p:txBody>
      </p:sp>
      <p:sp>
        <p:nvSpPr>
          <p:cNvPr id="5" name="Footer Placeholder 4">
            <a:extLst>
              <a:ext uri="{FF2B5EF4-FFF2-40B4-BE49-F238E27FC236}">
                <a16:creationId xmlns:a16="http://schemas.microsoft.com/office/drawing/2014/main" id="{1CFB030B-B1F6-450E-9CA0-013BA21D641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D1B565C-E950-4072-A3DF-4107D0F0009D}"/>
              </a:ext>
            </a:extLst>
          </p:cNvPr>
          <p:cNvSpPr>
            <a:spLocks noGrp="1"/>
          </p:cNvSpPr>
          <p:nvPr>
            <p:ph type="sldNum" sz="quarter" idx="12"/>
          </p:nvPr>
        </p:nvSpPr>
        <p:spPr/>
        <p:txBody>
          <a:bodyPr/>
          <a:lstStyle/>
          <a:p>
            <a:fld id="{0DD3EBC8-7AE2-4C18-8EFC-D96BB8532B54}" type="slidenum">
              <a:rPr lang="en-GB" smtClean="0"/>
              <a:t>‹#›</a:t>
            </a:fld>
            <a:endParaRPr lang="en-GB"/>
          </a:p>
        </p:txBody>
      </p:sp>
    </p:spTree>
    <p:extLst>
      <p:ext uri="{BB962C8B-B14F-4D97-AF65-F5344CB8AC3E}">
        <p14:creationId xmlns:p14="http://schemas.microsoft.com/office/powerpoint/2010/main" val="26514932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2E657C-B01E-4E3E-9D42-02B851C7728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1361852-C66C-4A16-A874-15C7CC80A42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059BCA84-E417-4573-B078-4E3A70F79BD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5CA5EEFE-5BAC-44BC-B1A8-DBE636CF7BBA}"/>
              </a:ext>
            </a:extLst>
          </p:cNvPr>
          <p:cNvSpPr>
            <a:spLocks noGrp="1"/>
          </p:cNvSpPr>
          <p:nvPr>
            <p:ph type="dt" sz="half" idx="10"/>
          </p:nvPr>
        </p:nvSpPr>
        <p:spPr/>
        <p:txBody>
          <a:bodyPr/>
          <a:lstStyle/>
          <a:p>
            <a:fld id="{975A85E2-CFBB-4D50-9D80-A11FD063E462}" type="datetimeFigureOut">
              <a:rPr lang="en-GB" smtClean="0"/>
              <a:t>06/10/2026</a:t>
            </a:fld>
            <a:endParaRPr lang="en-GB"/>
          </a:p>
        </p:txBody>
      </p:sp>
      <p:sp>
        <p:nvSpPr>
          <p:cNvPr id="6" name="Footer Placeholder 5">
            <a:extLst>
              <a:ext uri="{FF2B5EF4-FFF2-40B4-BE49-F238E27FC236}">
                <a16:creationId xmlns:a16="http://schemas.microsoft.com/office/drawing/2014/main" id="{731D93DF-32D0-4D46-8B9A-2E7A7A3EDF8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A679B14-BEEC-463B-8440-66D71B55C4A3}"/>
              </a:ext>
            </a:extLst>
          </p:cNvPr>
          <p:cNvSpPr>
            <a:spLocks noGrp="1"/>
          </p:cNvSpPr>
          <p:nvPr>
            <p:ph type="sldNum" sz="quarter" idx="12"/>
          </p:nvPr>
        </p:nvSpPr>
        <p:spPr/>
        <p:txBody>
          <a:bodyPr/>
          <a:lstStyle/>
          <a:p>
            <a:fld id="{0DD3EBC8-7AE2-4C18-8EFC-D96BB8532B54}" type="slidenum">
              <a:rPr lang="en-GB" smtClean="0"/>
              <a:t>‹#›</a:t>
            </a:fld>
            <a:endParaRPr lang="en-GB"/>
          </a:p>
        </p:txBody>
      </p:sp>
    </p:spTree>
    <p:extLst>
      <p:ext uri="{BB962C8B-B14F-4D97-AF65-F5344CB8AC3E}">
        <p14:creationId xmlns:p14="http://schemas.microsoft.com/office/powerpoint/2010/main" val="41208682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5A28B5-F3B3-4D56-89AF-FCFAE96E4904}"/>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9C17658-EFD5-499D-AC04-5ADC09E981C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9747D11-3E9D-4E1D-86F3-1A5F6743641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CD44CA37-E111-489D-B951-E0CFAB9F62B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AB19214-022F-4717-9139-59AFA0124C9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E105D3BC-EAC3-49CC-9F53-CAB447416B00}"/>
              </a:ext>
            </a:extLst>
          </p:cNvPr>
          <p:cNvSpPr>
            <a:spLocks noGrp="1"/>
          </p:cNvSpPr>
          <p:nvPr>
            <p:ph type="dt" sz="half" idx="10"/>
          </p:nvPr>
        </p:nvSpPr>
        <p:spPr/>
        <p:txBody>
          <a:bodyPr/>
          <a:lstStyle/>
          <a:p>
            <a:fld id="{975A85E2-CFBB-4D50-9D80-A11FD063E462}" type="datetimeFigureOut">
              <a:rPr lang="en-GB" smtClean="0"/>
              <a:t>06/10/2026</a:t>
            </a:fld>
            <a:endParaRPr lang="en-GB"/>
          </a:p>
        </p:txBody>
      </p:sp>
      <p:sp>
        <p:nvSpPr>
          <p:cNvPr id="8" name="Footer Placeholder 7">
            <a:extLst>
              <a:ext uri="{FF2B5EF4-FFF2-40B4-BE49-F238E27FC236}">
                <a16:creationId xmlns:a16="http://schemas.microsoft.com/office/drawing/2014/main" id="{6CA5C19A-D89F-468E-82F0-41AE118983EA}"/>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7ECF2346-AAB9-4DF4-A821-682FE91330E4}"/>
              </a:ext>
            </a:extLst>
          </p:cNvPr>
          <p:cNvSpPr>
            <a:spLocks noGrp="1"/>
          </p:cNvSpPr>
          <p:nvPr>
            <p:ph type="sldNum" sz="quarter" idx="12"/>
          </p:nvPr>
        </p:nvSpPr>
        <p:spPr/>
        <p:txBody>
          <a:bodyPr/>
          <a:lstStyle/>
          <a:p>
            <a:fld id="{0DD3EBC8-7AE2-4C18-8EFC-D96BB8532B54}" type="slidenum">
              <a:rPr lang="en-GB" smtClean="0"/>
              <a:t>‹#›</a:t>
            </a:fld>
            <a:endParaRPr lang="en-GB"/>
          </a:p>
        </p:txBody>
      </p:sp>
    </p:spTree>
    <p:extLst>
      <p:ext uri="{BB962C8B-B14F-4D97-AF65-F5344CB8AC3E}">
        <p14:creationId xmlns:p14="http://schemas.microsoft.com/office/powerpoint/2010/main" val="11984141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E0CF99-DC7C-44C6-B897-BD2EA1A3EFC3}"/>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591AE351-A056-44A8-8AF8-39716F85C2BA}"/>
              </a:ext>
            </a:extLst>
          </p:cNvPr>
          <p:cNvSpPr>
            <a:spLocks noGrp="1"/>
          </p:cNvSpPr>
          <p:nvPr>
            <p:ph type="dt" sz="half" idx="10"/>
          </p:nvPr>
        </p:nvSpPr>
        <p:spPr/>
        <p:txBody>
          <a:bodyPr/>
          <a:lstStyle/>
          <a:p>
            <a:fld id="{975A85E2-CFBB-4D50-9D80-A11FD063E462}" type="datetimeFigureOut">
              <a:rPr lang="en-GB" smtClean="0"/>
              <a:t>06/10/2026</a:t>
            </a:fld>
            <a:endParaRPr lang="en-GB"/>
          </a:p>
        </p:txBody>
      </p:sp>
      <p:sp>
        <p:nvSpPr>
          <p:cNvPr id="4" name="Footer Placeholder 3">
            <a:extLst>
              <a:ext uri="{FF2B5EF4-FFF2-40B4-BE49-F238E27FC236}">
                <a16:creationId xmlns:a16="http://schemas.microsoft.com/office/drawing/2014/main" id="{8E223448-AC29-4120-9810-42D32B2A1E43}"/>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5DB2F10-FE9F-4395-B931-B160C70BF8B8}"/>
              </a:ext>
            </a:extLst>
          </p:cNvPr>
          <p:cNvSpPr>
            <a:spLocks noGrp="1"/>
          </p:cNvSpPr>
          <p:nvPr>
            <p:ph type="sldNum" sz="quarter" idx="12"/>
          </p:nvPr>
        </p:nvSpPr>
        <p:spPr/>
        <p:txBody>
          <a:bodyPr/>
          <a:lstStyle/>
          <a:p>
            <a:fld id="{0DD3EBC8-7AE2-4C18-8EFC-D96BB8532B54}" type="slidenum">
              <a:rPr lang="en-GB" smtClean="0"/>
              <a:t>‹#›</a:t>
            </a:fld>
            <a:endParaRPr lang="en-GB"/>
          </a:p>
        </p:txBody>
      </p:sp>
    </p:spTree>
    <p:extLst>
      <p:ext uri="{BB962C8B-B14F-4D97-AF65-F5344CB8AC3E}">
        <p14:creationId xmlns:p14="http://schemas.microsoft.com/office/powerpoint/2010/main" val="35901225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66F38BA-DAF8-4A00-A982-A5BFEC1A137B}"/>
              </a:ext>
            </a:extLst>
          </p:cNvPr>
          <p:cNvSpPr>
            <a:spLocks noGrp="1"/>
          </p:cNvSpPr>
          <p:nvPr>
            <p:ph type="dt" sz="half" idx="10"/>
          </p:nvPr>
        </p:nvSpPr>
        <p:spPr/>
        <p:txBody>
          <a:bodyPr/>
          <a:lstStyle/>
          <a:p>
            <a:fld id="{975A85E2-CFBB-4D50-9D80-A11FD063E462}" type="datetimeFigureOut">
              <a:rPr lang="en-GB" smtClean="0"/>
              <a:t>06/10/2026</a:t>
            </a:fld>
            <a:endParaRPr lang="en-GB"/>
          </a:p>
        </p:txBody>
      </p:sp>
      <p:sp>
        <p:nvSpPr>
          <p:cNvPr id="3" name="Footer Placeholder 2">
            <a:extLst>
              <a:ext uri="{FF2B5EF4-FFF2-40B4-BE49-F238E27FC236}">
                <a16:creationId xmlns:a16="http://schemas.microsoft.com/office/drawing/2014/main" id="{F5FD1C89-E290-4D11-B4F6-0ACFC23108E6}"/>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433D2FEC-6756-401F-86DF-BA991218C589}"/>
              </a:ext>
            </a:extLst>
          </p:cNvPr>
          <p:cNvSpPr>
            <a:spLocks noGrp="1"/>
          </p:cNvSpPr>
          <p:nvPr>
            <p:ph type="sldNum" sz="quarter" idx="12"/>
          </p:nvPr>
        </p:nvSpPr>
        <p:spPr/>
        <p:txBody>
          <a:bodyPr/>
          <a:lstStyle/>
          <a:p>
            <a:fld id="{0DD3EBC8-7AE2-4C18-8EFC-D96BB8532B54}" type="slidenum">
              <a:rPr lang="en-GB" smtClean="0"/>
              <a:t>‹#›</a:t>
            </a:fld>
            <a:endParaRPr lang="en-GB"/>
          </a:p>
        </p:txBody>
      </p:sp>
    </p:spTree>
    <p:extLst>
      <p:ext uri="{BB962C8B-B14F-4D97-AF65-F5344CB8AC3E}">
        <p14:creationId xmlns:p14="http://schemas.microsoft.com/office/powerpoint/2010/main" val="42146446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7FD1E-08ED-47D9-9BE0-2C8E1990DFA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9B93A38-0F5E-4490-B33A-2FDBFFA7B1D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B2E5A27D-2CDA-466B-B161-6F5AF90619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B7D528D-FC31-411B-B907-48DA7C800EAF}"/>
              </a:ext>
            </a:extLst>
          </p:cNvPr>
          <p:cNvSpPr>
            <a:spLocks noGrp="1"/>
          </p:cNvSpPr>
          <p:nvPr>
            <p:ph type="dt" sz="half" idx="10"/>
          </p:nvPr>
        </p:nvSpPr>
        <p:spPr/>
        <p:txBody>
          <a:bodyPr/>
          <a:lstStyle/>
          <a:p>
            <a:fld id="{975A85E2-CFBB-4D50-9D80-A11FD063E462}" type="datetimeFigureOut">
              <a:rPr lang="en-GB" smtClean="0"/>
              <a:t>06/10/2026</a:t>
            </a:fld>
            <a:endParaRPr lang="en-GB"/>
          </a:p>
        </p:txBody>
      </p:sp>
      <p:sp>
        <p:nvSpPr>
          <p:cNvPr id="6" name="Footer Placeholder 5">
            <a:extLst>
              <a:ext uri="{FF2B5EF4-FFF2-40B4-BE49-F238E27FC236}">
                <a16:creationId xmlns:a16="http://schemas.microsoft.com/office/drawing/2014/main" id="{E915FC27-2FBF-4983-9948-D29220A1799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E4DC02D-ACB6-43DE-8DB3-2525BEEDDB33}"/>
              </a:ext>
            </a:extLst>
          </p:cNvPr>
          <p:cNvSpPr>
            <a:spLocks noGrp="1"/>
          </p:cNvSpPr>
          <p:nvPr>
            <p:ph type="sldNum" sz="quarter" idx="12"/>
          </p:nvPr>
        </p:nvSpPr>
        <p:spPr/>
        <p:txBody>
          <a:bodyPr/>
          <a:lstStyle/>
          <a:p>
            <a:fld id="{0DD3EBC8-7AE2-4C18-8EFC-D96BB8532B54}" type="slidenum">
              <a:rPr lang="en-GB" smtClean="0"/>
              <a:t>‹#›</a:t>
            </a:fld>
            <a:endParaRPr lang="en-GB"/>
          </a:p>
        </p:txBody>
      </p:sp>
    </p:spTree>
    <p:extLst>
      <p:ext uri="{BB962C8B-B14F-4D97-AF65-F5344CB8AC3E}">
        <p14:creationId xmlns:p14="http://schemas.microsoft.com/office/powerpoint/2010/main" val="14743968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BE9D8D-3BBE-46CD-94D4-741E87ADDDF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C75F737F-606E-4368-A9BC-AE99DC09B99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A4D0B608-4515-4B81-A854-7555A27807C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FBE5302-EB0B-4438-8A3B-5E4CB7A08642}"/>
              </a:ext>
            </a:extLst>
          </p:cNvPr>
          <p:cNvSpPr>
            <a:spLocks noGrp="1"/>
          </p:cNvSpPr>
          <p:nvPr>
            <p:ph type="dt" sz="half" idx="10"/>
          </p:nvPr>
        </p:nvSpPr>
        <p:spPr/>
        <p:txBody>
          <a:bodyPr/>
          <a:lstStyle/>
          <a:p>
            <a:fld id="{975A85E2-CFBB-4D50-9D80-A11FD063E462}" type="datetimeFigureOut">
              <a:rPr lang="en-GB" smtClean="0"/>
              <a:t>06/10/2026</a:t>
            </a:fld>
            <a:endParaRPr lang="en-GB"/>
          </a:p>
        </p:txBody>
      </p:sp>
      <p:sp>
        <p:nvSpPr>
          <p:cNvPr id="6" name="Footer Placeholder 5">
            <a:extLst>
              <a:ext uri="{FF2B5EF4-FFF2-40B4-BE49-F238E27FC236}">
                <a16:creationId xmlns:a16="http://schemas.microsoft.com/office/drawing/2014/main" id="{477BDD40-5373-497F-B57F-6C26E4C70A7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D132DE4-CFCA-48DE-84B6-07A0929118BB}"/>
              </a:ext>
            </a:extLst>
          </p:cNvPr>
          <p:cNvSpPr>
            <a:spLocks noGrp="1"/>
          </p:cNvSpPr>
          <p:nvPr>
            <p:ph type="sldNum" sz="quarter" idx="12"/>
          </p:nvPr>
        </p:nvSpPr>
        <p:spPr/>
        <p:txBody>
          <a:bodyPr/>
          <a:lstStyle/>
          <a:p>
            <a:fld id="{0DD3EBC8-7AE2-4C18-8EFC-D96BB8532B54}" type="slidenum">
              <a:rPr lang="en-GB" smtClean="0"/>
              <a:t>‹#›</a:t>
            </a:fld>
            <a:endParaRPr lang="en-GB"/>
          </a:p>
        </p:txBody>
      </p:sp>
    </p:spTree>
    <p:extLst>
      <p:ext uri="{BB962C8B-B14F-4D97-AF65-F5344CB8AC3E}">
        <p14:creationId xmlns:p14="http://schemas.microsoft.com/office/powerpoint/2010/main" val="21601005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317455-F562-4BB0-B40E-ACB51AA14347}"/>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23A2264-0421-44C3-9F1B-F57AD5C3FB9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1B5FE09-5ACE-4115-8ED0-C461B6362FDE}"/>
              </a:ext>
            </a:extLst>
          </p:cNvPr>
          <p:cNvSpPr>
            <a:spLocks noGrp="1"/>
          </p:cNvSpPr>
          <p:nvPr>
            <p:ph type="dt" sz="half" idx="10"/>
          </p:nvPr>
        </p:nvSpPr>
        <p:spPr/>
        <p:txBody>
          <a:bodyPr/>
          <a:lstStyle/>
          <a:p>
            <a:fld id="{975A85E2-CFBB-4D50-9D80-A11FD063E462}" type="datetimeFigureOut">
              <a:rPr lang="en-GB" smtClean="0"/>
              <a:t>06/10/2026</a:t>
            </a:fld>
            <a:endParaRPr lang="en-GB"/>
          </a:p>
        </p:txBody>
      </p:sp>
      <p:sp>
        <p:nvSpPr>
          <p:cNvPr id="5" name="Footer Placeholder 4">
            <a:extLst>
              <a:ext uri="{FF2B5EF4-FFF2-40B4-BE49-F238E27FC236}">
                <a16:creationId xmlns:a16="http://schemas.microsoft.com/office/drawing/2014/main" id="{79AD2D58-93AC-45FD-ABB7-68BFCC26FBC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016B949-2C72-47FC-A351-E16E3B9DADED}"/>
              </a:ext>
            </a:extLst>
          </p:cNvPr>
          <p:cNvSpPr>
            <a:spLocks noGrp="1"/>
          </p:cNvSpPr>
          <p:nvPr>
            <p:ph type="sldNum" sz="quarter" idx="12"/>
          </p:nvPr>
        </p:nvSpPr>
        <p:spPr/>
        <p:txBody>
          <a:bodyPr/>
          <a:lstStyle/>
          <a:p>
            <a:fld id="{0DD3EBC8-7AE2-4C18-8EFC-D96BB8532B54}" type="slidenum">
              <a:rPr lang="en-GB" smtClean="0"/>
              <a:t>‹#›</a:t>
            </a:fld>
            <a:endParaRPr lang="en-GB"/>
          </a:p>
        </p:txBody>
      </p:sp>
    </p:spTree>
    <p:extLst>
      <p:ext uri="{BB962C8B-B14F-4D97-AF65-F5344CB8AC3E}">
        <p14:creationId xmlns:p14="http://schemas.microsoft.com/office/powerpoint/2010/main" val="41133339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3B1D052-0E4F-49F6-A794-8F508579D0E7}"/>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E6A7A0C-0C30-4DE2-8408-712C1853CBB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8D18079-F55B-42C8-A6E9-073CFE5A2745}"/>
              </a:ext>
            </a:extLst>
          </p:cNvPr>
          <p:cNvSpPr>
            <a:spLocks noGrp="1"/>
          </p:cNvSpPr>
          <p:nvPr>
            <p:ph type="dt" sz="half" idx="10"/>
          </p:nvPr>
        </p:nvSpPr>
        <p:spPr/>
        <p:txBody>
          <a:bodyPr/>
          <a:lstStyle/>
          <a:p>
            <a:fld id="{975A85E2-CFBB-4D50-9D80-A11FD063E462}" type="datetimeFigureOut">
              <a:rPr lang="en-GB" smtClean="0"/>
              <a:t>06/10/2026</a:t>
            </a:fld>
            <a:endParaRPr lang="en-GB"/>
          </a:p>
        </p:txBody>
      </p:sp>
      <p:sp>
        <p:nvSpPr>
          <p:cNvPr id="5" name="Footer Placeholder 4">
            <a:extLst>
              <a:ext uri="{FF2B5EF4-FFF2-40B4-BE49-F238E27FC236}">
                <a16:creationId xmlns:a16="http://schemas.microsoft.com/office/drawing/2014/main" id="{7CECA6CB-E981-4B8C-A2B2-1A1D3B0EEE8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3B0BD72-1E28-4C5A-A668-36D2FCE044EA}"/>
              </a:ext>
            </a:extLst>
          </p:cNvPr>
          <p:cNvSpPr>
            <a:spLocks noGrp="1"/>
          </p:cNvSpPr>
          <p:nvPr>
            <p:ph type="sldNum" sz="quarter" idx="12"/>
          </p:nvPr>
        </p:nvSpPr>
        <p:spPr/>
        <p:txBody>
          <a:bodyPr/>
          <a:lstStyle/>
          <a:p>
            <a:fld id="{0DD3EBC8-7AE2-4C18-8EFC-D96BB8532B54}" type="slidenum">
              <a:rPr lang="en-GB" smtClean="0"/>
              <a:t>‹#›</a:t>
            </a:fld>
            <a:endParaRPr lang="en-GB"/>
          </a:p>
        </p:txBody>
      </p:sp>
    </p:spTree>
    <p:extLst>
      <p:ext uri="{BB962C8B-B14F-4D97-AF65-F5344CB8AC3E}">
        <p14:creationId xmlns:p14="http://schemas.microsoft.com/office/powerpoint/2010/main" val="40102343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ext and Image 2">
    <p:spTree>
      <p:nvGrpSpPr>
        <p:cNvPr id="1" name=""/>
        <p:cNvGrpSpPr/>
        <p:nvPr/>
      </p:nvGrpSpPr>
      <p:grpSpPr>
        <a:xfrm>
          <a:off x="0" y="0"/>
          <a:ext cx="0" cy="0"/>
          <a:chOff x="0" y="0"/>
          <a:chExt cx="0" cy="0"/>
        </a:xfrm>
      </p:grpSpPr>
      <p:sp>
        <p:nvSpPr>
          <p:cNvPr id="5" name="Google Shape;13;p3">
            <a:extLst>
              <a:ext uri="{FF2B5EF4-FFF2-40B4-BE49-F238E27FC236}">
                <a16:creationId xmlns:a16="http://schemas.microsoft.com/office/drawing/2014/main" id="{A49696FC-16DB-423C-ABA5-CE2D51305F1E}"/>
              </a:ext>
            </a:extLst>
          </p:cNvPr>
          <p:cNvSpPr/>
          <p:nvPr/>
        </p:nvSpPr>
        <p:spPr>
          <a:xfrm>
            <a:off x="-167" y="6298800"/>
            <a:ext cx="12192000" cy="559200"/>
          </a:xfrm>
          <a:prstGeom prst="rect">
            <a:avLst/>
          </a:prstGeom>
          <a:solidFill>
            <a:srgbClr val="00214C"/>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pic>
        <p:nvPicPr>
          <p:cNvPr id="6" name="Google Shape;14;p3">
            <a:extLst>
              <a:ext uri="{FF2B5EF4-FFF2-40B4-BE49-F238E27FC236}">
                <a16:creationId xmlns:a16="http://schemas.microsoft.com/office/drawing/2014/main" id="{58F53CA7-41C7-4565-A8A2-35B54EED29A2}"/>
              </a:ext>
            </a:extLst>
          </p:cNvPr>
          <p:cNvPicPr preferRelativeResize="0"/>
          <p:nvPr/>
        </p:nvPicPr>
        <p:blipFill rotWithShape="1">
          <a:blip r:embed="rId2" cstate="screen">
            <a:alphaModFix/>
            <a:extLst>
              <a:ext uri="{28A0092B-C50C-407E-A947-70E740481C1C}">
                <a14:useLocalDpi xmlns:a14="http://schemas.microsoft.com/office/drawing/2010/main"/>
              </a:ext>
            </a:extLst>
          </a:blip>
          <a:srcRect t="-7595"/>
          <a:stretch/>
        </p:blipFill>
        <p:spPr>
          <a:xfrm>
            <a:off x="4373451" y="6416400"/>
            <a:ext cx="3444767" cy="441603"/>
          </a:xfrm>
          <a:prstGeom prst="rect">
            <a:avLst/>
          </a:prstGeom>
          <a:noFill/>
          <a:ln>
            <a:noFill/>
          </a:ln>
        </p:spPr>
      </p:pic>
      <p:sp>
        <p:nvSpPr>
          <p:cNvPr id="12" name="Picture Placeholder 11">
            <a:extLst>
              <a:ext uri="{FF2B5EF4-FFF2-40B4-BE49-F238E27FC236}">
                <a16:creationId xmlns:a16="http://schemas.microsoft.com/office/drawing/2014/main" id="{49BC9E63-624C-4CD1-8DC7-4F612B4821B4}"/>
              </a:ext>
            </a:extLst>
          </p:cNvPr>
          <p:cNvSpPr>
            <a:spLocks noGrp="1"/>
          </p:cNvSpPr>
          <p:nvPr>
            <p:ph type="pic" sz="quarter" idx="10"/>
          </p:nvPr>
        </p:nvSpPr>
        <p:spPr>
          <a:xfrm>
            <a:off x="0" y="0"/>
            <a:ext cx="5283200" cy="6299200"/>
          </a:xfrm>
          <a:prstGeom prst="rect">
            <a:avLst/>
          </a:prstGeom>
        </p:spPr>
        <p:txBody>
          <a:bodyPr/>
          <a:lstStyle/>
          <a:p>
            <a:r>
              <a:rPr lang="en-US"/>
              <a:t>Click icon to add picture</a:t>
            </a:r>
            <a:endParaRPr lang="en-GB"/>
          </a:p>
        </p:txBody>
      </p:sp>
      <p:sp>
        <p:nvSpPr>
          <p:cNvPr id="3" name="Text Placeholder 2">
            <a:extLst>
              <a:ext uri="{FF2B5EF4-FFF2-40B4-BE49-F238E27FC236}">
                <a16:creationId xmlns:a16="http://schemas.microsoft.com/office/drawing/2014/main" id="{0E34AA0C-1646-43AF-8735-B4BED54D3558}"/>
              </a:ext>
            </a:extLst>
          </p:cNvPr>
          <p:cNvSpPr>
            <a:spLocks noGrp="1"/>
          </p:cNvSpPr>
          <p:nvPr>
            <p:ph type="body" sz="quarter" idx="12" hasCustomPrompt="1"/>
          </p:nvPr>
        </p:nvSpPr>
        <p:spPr>
          <a:xfrm>
            <a:off x="5526867" y="345483"/>
            <a:ext cx="6356349" cy="559200"/>
          </a:xfrm>
          <a:prstGeom prst="rect">
            <a:avLst/>
          </a:prstGeom>
        </p:spPr>
        <p:txBody>
          <a:bodyPr/>
          <a:lstStyle>
            <a:lvl1pPr>
              <a:defRPr>
                <a:solidFill>
                  <a:schemeClr val="tx2"/>
                </a:solidFill>
                <a:latin typeface="+mj-lt"/>
              </a:defRPr>
            </a:lvl1pPr>
          </a:lstStyle>
          <a:p>
            <a:pPr lvl="0"/>
            <a:r>
              <a:rPr lang="en-US" dirty="0"/>
              <a:t>CLICK TO ENTER TITLE</a:t>
            </a:r>
            <a:endParaRPr lang="en-GB" dirty="0"/>
          </a:p>
        </p:txBody>
      </p:sp>
      <p:sp>
        <p:nvSpPr>
          <p:cNvPr id="7" name="Text Placeholder 6">
            <a:extLst>
              <a:ext uri="{FF2B5EF4-FFF2-40B4-BE49-F238E27FC236}">
                <a16:creationId xmlns:a16="http://schemas.microsoft.com/office/drawing/2014/main" id="{4680DF7E-D097-4849-ABB0-B9477B8EF6C3}"/>
              </a:ext>
            </a:extLst>
          </p:cNvPr>
          <p:cNvSpPr>
            <a:spLocks noGrp="1"/>
          </p:cNvSpPr>
          <p:nvPr>
            <p:ph type="body" sz="quarter" idx="13" hasCustomPrompt="1"/>
          </p:nvPr>
        </p:nvSpPr>
        <p:spPr>
          <a:xfrm>
            <a:off x="5526618" y="1066800"/>
            <a:ext cx="6356349" cy="5071533"/>
          </a:xfrm>
          <a:prstGeom prst="rect">
            <a:avLst/>
          </a:prstGeom>
        </p:spPr>
        <p:txBody>
          <a:bodyPr/>
          <a:lstStyle>
            <a:lvl1pPr>
              <a:defRPr sz="1867">
                <a:solidFill>
                  <a:schemeClr val="tx2"/>
                </a:solidFill>
              </a:defRPr>
            </a:lvl1pPr>
          </a:lstStyle>
          <a:p>
            <a:pPr lvl="0"/>
            <a:r>
              <a:rPr lang="en-US" dirty="0"/>
              <a:t>Enter text body</a:t>
            </a:r>
            <a:endParaRPr lang="en-GB" dirty="0"/>
          </a:p>
        </p:txBody>
      </p:sp>
    </p:spTree>
    <p:extLst>
      <p:ext uri="{BB962C8B-B14F-4D97-AF65-F5344CB8AC3E}">
        <p14:creationId xmlns:p14="http://schemas.microsoft.com/office/powerpoint/2010/main" val="19904356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1_Title Slide">
    <p:spTree>
      <p:nvGrpSpPr>
        <p:cNvPr id="1" name=""/>
        <p:cNvGrpSpPr/>
        <p:nvPr/>
      </p:nvGrpSpPr>
      <p:grpSpPr>
        <a:xfrm>
          <a:off x="0" y="0"/>
          <a:ext cx="0" cy="0"/>
          <a:chOff x="0" y="0"/>
          <a:chExt cx="0" cy="0"/>
        </a:xfrm>
      </p:grpSpPr>
      <p:sp>
        <p:nvSpPr>
          <p:cNvPr id="7" name="object 2">
            <a:extLst>
              <a:ext uri="{FF2B5EF4-FFF2-40B4-BE49-F238E27FC236}">
                <a16:creationId xmlns:a16="http://schemas.microsoft.com/office/drawing/2014/main" id="{F44DAEE8-D9CC-40B6-952F-95DBD174DDED}"/>
              </a:ext>
            </a:extLst>
          </p:cNvPr>
          <p:cNvSpPr/>
          <p:nvPr/>
        </p:nvSpPr>
        <p:spPr>
          <a:xfrm>
            <a:off x="-2337" y="0"/>
            <a:ext cx="12192000" cy="6858000"/>
          </a:xfrm>
          <a:custGeom>
            <a:avLst/>
            <a:gdLst/>
            <a:ahLst/>
            <a:cxnLst/>
            <a:rect l="l" t="t" r="r" b="b"/>
            <a:pathLst>
              <a:path w="9144000" h="5143500">
                <a:moveTo>
                  <a:pt x="0" y="0"/>
                </a:moveTo>
                <a:lnTo>
                  <a:pt x="9143981" y="0"/>
                </a:lnTo>
                <a:lnTo>
                  <a:pt x="9143981" y="5143489"/>
                </a:lnTo>
                <a:lnTo>
                  <a:pt x="0" y="5143489"/>
                </a:lnTo>
                <a:lnTo>
                  <a:pt x="0" y="0"/>
                </a:lnTo>
                <a:close/>
              </a:path>
            </a:pathLst>
          </a:custGeom>
          <a:solidFill>
            <a:srgbClr val="00204B"/>
          </a:solidFill>
        </p:spPr>
        <p:txBody>
          <a:bodyPr wrap="square" lIns="0" tIns="0" rIns="0" bIns="0" rtlCol="0"/>
          <a:lstStyle/>
          <a:p>
            <a:endParaRPr sz="2400"/>
          </a:p>
        </p:txBody>
      </p:sp>
      <p:sp>
        <p:nvSpPr>
          <p:cNvPr id="8" name="object 3">
            <a:extLst>
              <a:ext uri="{FF2B5EF4-FFF2-40B4-BE49-F238E27FC236}">
                <a16:creationId xmlns:a16="http://schemas.microsoft.com/office/drawing/2014/main" id="{40282400-FDE4-4A58-BC84-C75DEB835BDF}"/>
              </a:ext>
            </a:extLst>
          </p:cNvPr>
          <p:cNvSpPr txBox="1">
            <a:spLocks/>
          </p:cNvSpPr>
          <p:nvPr/>
        </p:nvSpPr>
        <p:spPr>
          <a:xfrm>
            <a:off x="1882219" y="3121221"/>
            <a:ext cx="8229600" cy="1104447"/>
          </a:xfrm>
          <a:prstGeom prst="rect">
            <a:avLst/>
          </a:prstGeom>
        </p:spPr>
        <p:txBody>
          <a:bodyPr vert="horz" wrap="square" lIns="0" tIns="16933" rIns="0" bIns="0" rtlCol="0">
            <a:spAutoFit/>
          </a:bodyPr>
          <a:lstStyle>
            <a:lvl1pPr>
              <a:defRPr sz="2500" b="0" i="0">
                <a:solidFill>
                  <a:srgbClr val="00214C"/>
                </a:solidFill>
                <a:latin typeface="Open Sans Light"/>
                <a:ea typeface="+mj-ea"/>
                <a:cs typeface="Open Sans Light"/>
              </a:defRPr>
            </a:lvl1pPr>
          </a:lstStyle>
          <a:p>
            <a:pPr marL="0" lvl="0" indent="0" algn="ctr" rtl="0">
              <a:spcBef>
                <a:spcPts val="0"/>
              </a:spcBef>
              <a:spcAft>
                <a:spcPts val="0"/>
              </a:spcAft>
              <a:buNone/>
            </a:pPr>
            <a:br>
              <a:rPr lang="en-GB" sz="3733" kern="0" spc="-7">
                <a:solidFill>
                  <a:srgbClr val="EEE9E4"/>
                </a:solidFill>
              </a:rPr>
            </a:br>
            <a:endParaRPr lang="en-GB" sz="3333" kern="0" spc="-7">
              <a:solidFill>
                <a:srgbClr val="EEE9E4"/>
              </a:solidFill>
            </a:endParaRPr>
          </a:p>
        </p:txBody>
      </p:sp>
      <p:sp>
        <p:nvSpPr>
          <p:cNvPr id="9" name="object 4">
            <a:extLst>
              <a:ext uri="{FF2B5EF4-FFF2-40B4-BE49-F238E27FC236}">
                <a16:creationId xmlns:a16="http://schemas.microsoft.com/office/drawing/2014/main" id="{CC663FE2-CD9C-4F5C-9855-A84A82DFA583}"/>
              </a:ext>
            </a:extLst>
          </p:cNvPr>
          <p:cNvSpPr/>
          <p:nvPr/>
        </p:nvSpPr>
        <p:spPr>
          <a:xfrm>
            <a:off x="5346411" y="2940055"/>
            <a:ext cx="1499447" cy="0"/>
          </a:xfrm>
          <a:custGeom>
            <a:avLst/>
            <a:gdLst/>
            <a:ahLst/>
            <a:cxnLst/>
            <a:rect l="l" t="t" r="r" b="b"/>
            <a:pathLst>
              <a:path w="1124585">
                <a:moveTo>
                  <a:pt x="0" y="0"/>
                </a:moveTo>
                <a:lnTo>
                  <a:pt x="1124095" y="0"/>
                </a:lnTo>
              </a:path>
            </a:pathLst>
          </a:custGeom>
          <a:ln w="9524">
            <a:solidFill>
              <a:srgbClr val="ADC1E0"/>
            </a:solidFill>
          </a:ln>
        </p:spPr>
        <p:txBody>
          <a:bodyPr wrap="square" lIns="0" tIns="0" rIns="0" bIns="0" rtlCol="0"/>
          <a:lstStyle/>
          <a:p>
            <a:endParaRPr sz="2400"/>
          </a:p>
        </p:txBody>
      </p:sp>
      <p:sp>
        <p:nvSpPr>
          <p:cNvPr id="10" name="object 5">
            <a:extLst>
              <a:ext uri="{FF2B5EF4-FFF2-40B4-BE49-F238E27FC236}">
                <a16:creationId xmlns:a16="http://schemas.microsoft.com/office/drawing/2014/main" id="{0E664DE4-0174-4B88-8C5E-AC04EF3D8751}"/>
              </a:ext>
            </a:extLst>
          </p:cNvPr>
          <p:cNvSpPr/>
          <p:nvPr/>
        </p:nvSpPr>
        <p:spPr>
          <a:xfrm>
            <a:off x="4852666" y="766230"/>
            <a:ext cx="2486292" cy="1537961"/>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2400"/>
          </a:p>
        </p:txBody>
      </p:sp>
      <p:sp>
        <p:nvSpPr>
          <p:cNvPr id="11" name="object 6">
            <a:extLst>
              <a:ext uri="{FF2B5EF4-FFF2-40B4-BE49-F238E27FC236}">
                <a16:creationId xmlns:a16="http://schemas.microsoft.com/office/drawing/2014/main" id="{C055746B-F28B-4143-95E9-A64BC64F3594}"/>
              </a:ext>
            </a:extLst>
          </p:cNvPr>
          <p:cNvSpPr/>
          <p:nvPr/>
        </p:nvSpPr>
        <p:spPr>
          <a:xfrm>
            <a:off x="-165" y="6292907"/>
            <a:ext cx="12192000" cy="0"/>
          </a:xfrm>
          <a:custGeom>
            <a:avLst/>
            <a:gdLst/>
            <a:ahLst/>
            <a:cxnLst/>
            <a:rect l="l" t="t" r="r" b="b"/>
            <a:pathLst>
              <a:path w="9144000">
                <a:moveTo>
                  <a:pt x="0" y="0"/>
                </a:moveTo>
                <a:lnTo>
                  <a:pt x="9143963" y="0"/>
                </a:lnTo>
              </a:path>
            </a:pathLst>
          </a:custGeom>
          <a:ln w="8999">
            <a:solidFill>
              <a:srgbClr val="EEE9E4"/>
            </a:solidFill>
          </a:ln>
        </p:spPr>
        <p:txBody>
          <a:bodyPr wrap="square" lIns="0" tIns="0" rIns="0" bIns="0" rtlCol="0"/>
          <a:lstStyle/>
          <a:p>
            <a:endParaRPr sz="2400"/>
          </a:p>
        </p:txBody>
      </p:sp>
      <p:sp>
        <p:nvSpPr>
          <p:cNvPr id="12" name="object 7">
            <a:extLst>
              <a:ext uri="{FF2B5EF4-FFF2-40B4-BE49-F238E27FC236}">
                <a16:creationId xmlns:a16="http://schemas.microsoft.com/office/drawing/2014/main" id="{A7D0558C-24B5-488B-BBCE-8AC9AEB048C4}"/>
              </a:ext>
            </a:extLst>
          </p:cNvPr>
          <p:cNvSpPr/>
          <p:nvPr/>
        </p:nvSpPr>
        <p:spPr>
          <a:xfrm>
            <a:off x="4373432" y="6447550"/>
            <a:ext cx="3444752" cy="410423"/>
          </a:xfrm>
          <a:prstGeom prst="rect">
            <a:avLst/>
          </a:prstGeom>
          <a:blipFill>
            <a:blip r:embed="rId3" cstate="screen">
              <a:extLst>
                <a:ext uri="{28A0092B-C50C-407E-A947-70E740481C1C}">
                  <a14:useLocalDpi xmlns:a14="http://schemas.microsoft.com/office/drawing/2010/main"/>
                </a:ext>
              </a:extLst>
            </a:blip>
            <a:stretch>
              <a:fillRect/>
            </a:stretch>
          </a:blipFill>
        </p:spPr>
        <p:txBody>
          <a:bodyPr wrap="square" lIns="0" tIns="0" rIns="0" bIns="0" rtlCol="0"/>
          <a:lstStyle/>
          <a:p>
            <a:endParaRPr sz="2400"/>
          </a:p>
        </p:txBody>
      </p:sp>
      <p:sp>
        <p:nvSpPr>
          <p:cNvPr id="13" name="object 8">
            <a:extLst>
              <a:ext uri="{FF2B5EF4-FFF2-40B4-BE49-F238E27FC236}">
                <a16:creationId xmlns:a16="http://schemas.microsoft.com/office/drawing/2014/main" id="{E2933F7E-CFC7-461A-B3B0-54738839CD74}"/>
              </a:ext>
            </a:extLst>
          </p:cNvPr>
          <p:cNvSpPr/>
          <p:nvPr/>
        </p:nvSpPr>
        <p:spPr>
          <a:xfrm>
            <a:off x="5346411" y="4447115"/>
            <a:ext cx="1499447" cy="0"/>
          </a:xfrm>
          <a:custGeom>
            <a:avLst/>
            <a:gdLst/>
            <a:ahLst/>
            <a:cxnLst/>
            <a:rect l="l" t="t" r="r" b="b"/>
            <a:pathLst>
              <a:path w="1124585">
                <a:moveTo>
                  <a:pt x="0" y="0"/>
                </a:moveTo>
                <a:lnTo>
                  <a:pt x="1124095" y="0"/>
                </a:lnTo>
              </a:path>
            </a:pathLst>
          </a:custGeom>
          <a:ln w="9524">
            <a:solidFill>
              <a:srgbClr val="ADC1E0"/>
            </a:solidFill>
          </a:ln>
        </p:spPr>
        <p:txBody>
          <a:bodyPr wrap="square" lIns="0" tIns="0" rIns="0" bIns="0" rtlCol="0"/>
          <a:lstStyle/>
          <a:p>
            <a:endParaRPr sz="2400"/>
          </a:p>
        </p:txBody>
      </p:sp>
      <p:sp>
        <p:nvSpPr>
          <p:cNvPr id="3" name="Text Placeholder 2">
            <a:extLst>
              <a:ext uri="{FF2B5EF4-FFF2-40B4-BE49-F238E27FC236}">
                <a16:creationId xmlns:a16="http://schemas.microsoft.com/office/drawing/2014/main" id="{C2A2DD6A-D066-4BE8-98D6-FA4073FEDA6B}"/>
              </a:ext>
            </a:extLst>
          </p:cNvPr>
          <p:cNvSpPr>
            <a:spLocks noGrp="1"/>
          </p:cNvSpPr>
          <p:nvPr>
            <p:ph type="body" sz="quarter" idx="10" hasCustomPrompt="1"/>
          </p:nvPr>
        </p:nvSpPr>
        <p:spPr>
          <a:xfrm>
            <a:off x="866219" y="3014779"/>
            <a:ext cx="10261600" cy="1352420"/>
          </a:xfrm>
          <a:prstGeom prst="rect">
            <a:avLst/>
          </a:prstGeom>
        </p:spPr>
        <p:txBody>
          <a:bodyPr/>
          <a:lstStyle>
            <a:lvl1pPr algn="ctr">
              <a:defRPr sz="320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pPr lvl="0"/>
            <a:r>
              <a:rPr lang="en-US"/>
              <a:t>TITLE</a:t>
            </a:r>
          </a:p>
        </p:txBody>
      </p:sp>
      <p:sp>
        <p:nvSpPr>
          <p:cNvPr id="15" name="Text Placeholder 2">
            <a:extLst>
              <a:ext uri="{FF2B5EF4-FFF2-40B4-BE49-F238E27FC236}">
                <a16:creationId xmlns:a16="http://schemas.microsoft.com/office/drawing/2014/main" id="{C2604274-CADA-449C-A0C0-991385064FB0}"/>
              </a:ext>
            </a:extLst>
          </p:cNvPr>
          <p:cNvSpPr>
            <a:spLocks noGrp="1"/>
          </p:cNvSpPr>
          <p:nvPr>
            <p:ph type="body" sz="quarter" idx="11" hasCustomPrompt="1"/>
          </p:nvPr>
        </p:nvSpPr>
        <p:spPr>
          <a:xfrm>
            <a:off x="866219" y="4969977"/>
            <a:ext cx="10261600" cy="640232"/>
          </a:xfrm>
          <a:prstGeom prst="rect">
            <a:avLst/>
          </a:prstGeom>
        </p:spPr>
        <p:txBody>
          <a:bodyPr/>
          <a:lstStyle>
            <a:lvl1pPr algn="ctr">
              <a:defRPr>
                <a:solidFill>
                  <a:schemeClr val="bg1"/>
                </a:solidFill>
                <a:latin typeface="+mn-lt"/>
                <a:ea typeface="Open Sans Light" panose="020B0306030504020204" pitchFamily="34" charset="0"/>
                <a:cs typeface="Open Sans Light" panose="020B0306030504020204" pitchFamily="34" charset="0"/>
              </a:defRPr>
            </a:lvl1pPr>
          </a:lstStyle>
          <a:p>
            <a:pPr lvl="0"/>
            <a:r>
              <a:rPr lang="en-US"/>
              <a:t>SUBTITLE</a:t>
            </a:r>
          </a:p>
        </p:txBody>
      </p:sp>
    </p:spTree>
    <p:extLst>
      <p:ext uri="{BB962C8B-B14F-4D97-AF65-F5344CB8AC3E}">
        <p14:creationId xmlns:p14="http://schemas.microsoft.com/office/powerpoint/2010/main" val="26586283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CA2C87-4830-4FC6-81D9-ADC1942BF67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1C3EE40-D546-423D-8C55-F0CA85784C5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F0D604B-6908-4A1F-B95D-06968D99188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5A85E2-CFBB-4D50-9D80-A11FD063E462}" type="datetimeFigureOut">
              <a:rPr lang="en-GB" smtClean="0"/>
              <a:t>06/10/2026</a:t>
            </a:fld>
            <a:endParaRPr lang="en-GB"/>
          </a:p>
        </p:txBody>
      </p:sp>
      <p:sp>
        <p:nvSpPr>
          <p:cNvPr id="5" name="Footer Placeholder 4">
            <a:extLst>
              <a:ext uri="{FF2B5EF4-FFF2-40B4-BE49-F238E27FC236}">
                <a16:creationId xmlns:a16="http://schemas.microsoft.com/office/drawing/2014/main" id="{ECBBEB3B-0312-43B6-9FC4-8FD1567787A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5270B451-6820-4C62-AC95-329345299A6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D3EBC8-7AE2-4C18-8EFC-D96BB8532B54}" type="slidenum">
              <a:rPr lang="en-GB" smtClean="0"/>
              <a:t>‹#›</a:t>
            </a:fld>
            <a:endParaRPr lang="en-GB"/>
          </a:p>
        </p:txBody>
      </p:sp>
    </p:spTree>
    <p:extLst>
      <p:ext uri="{BB962C8B-B14F-4D97-AF65-F5344CB8AC3E}">
        <p14:creationId xmlns:p14="http://schemas.microsoft.com/office/powerpoint/2010/main" val="5138744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9.jpeg"/><Relationship Id="rId7" Type="http://schemas.openxmlformats.org/officeDocument/2006/relationships/image" Target="../media/image13.jpeg"/><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image" Target="../media/image18.png"/><Relationship Id="rId5" Type="http://schemas.openxmlformats.org/officeDocument/2006/relationships/image" Target="../media/image17.jpeg"/><Relationship Id="rId4" Type="http://schemas.openxmlformats.org/officeDocument/2006/relationships/image" Target="../media/image16.jpeg"/></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7.xml"/><Relationship Id="rId1" Type="http://schemas.openxmlformats.org/officeDocument/2006/relationships/slideLayout" Target="../slideLayouts/slideLayout12.xml"/><Relationship Id="rId5" Type="http://schemas.openxmlformats.org/officeDocument/2006/relationships/image" Target="../media/image21.jpeg"/><Relationship Id="rId4" Type="http://schemas.openxmlformats.org/officeDocument/2006/relationships/image" Target="../media/image20.jpeg"/></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8.xml"/><Relationship Id="rId1" Type="http://schemas.openxmlformats.org/officeDocument/2006/relationships/slideLayout" Target="../slideLayouts/slideLayout12.xml"/><Relationship Id="rId5" Type="http://schemas.openxmlformats.org/officeDocument/2006/relationships/image" Target="../media/image21.jpeg"/><Relationship Id="rId4" Type="http://schemas.openxmlformats.org/officeDocument/2006/relationships/image" Target="../media/image20.jpeg"/></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12.xml"/><Relationship Id="rId5" Type="http://schemas.openxmlformats.org/officeDocument/2006/relationships/image" Target="../media/image24.jpeg"/><Relationship Id="rId4" Type="http://schemas.openxmlformats.org/officeDocument/2006/relationships/image" Target="../media/image23.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2.xml"/><Relationship Id="rId1" Type="http://schemas.openxmlformats.org/officeDocument/2006/relationships/video" Target="https://www.youtube.com/embed/-AarDAqZ3G8?feature=oembed" TargetMode="External"/><Relationship Id="rId4" Type="http://schemas.openxmlformats.org/officeDocument/2006/relationships/image" Target="../media/image25.jpeg"/></Relationships>
</file>

<file path=ppt/slides/_rels/slide1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1.xml"/><Relationship Id="rId1" Type="http://schemas.openxmlformats.org/officeDocument/2006/relationships/slideLayout" Target="../slideLayouts/slideLayout12.xml"/><Relationship Id="rId5" Type="http://schemas.openxmlformats.org/officeDocument/2006/relationships/image" Target="../media/image28.jpeg"/><Relationship Id="rId4" Type="http://schemas.openxmlformats.org/officeDocument/2006/relationships/image" Target="../media/image27.jpeg"/></Relationships>
</file>

<file path=ppt/slides/_rels/slide1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2.xml"/><Relationship Id="rId1" Type="http://schemas.openxmlformats.org/officeDocument/2006/relationships/slideLayout" Target="../slideLayouts/slideLayout12.xml"/><Relationship Id="rId4" Type="http://schemas.openxmlformats.org/officeDocument/2006/relationships/image" Target="../media/image30.jpeg"/></Relationships>
</file>

<file path=ppt/slides/_rels/slide1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3.xml"/><Relationship Id="rId1" Type="http://schemas.openxmlformats.org/officeDocument/2006/relationships/slideLayout" Target="../slideLayouts/slideLayout12.xml"/><Relationship Id="rId4" Type="http://schemas.openxmlformats.org/officeDocument/2006/relationships/image" Target="../media/image32.jpeg"/></Relationships>
</file>

<file path=ppt/slides/_rels/slide1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4.xml"/><Relationship Id="rId1" Type="http://schemas.openxmlformats.org/officeDocument/2006/relationships/slideLayout" Target="../slideLayouts/slideLayout12.xml"/><Relationship Id="rId4" Type="http://schemas.openxmlformats.org/officeDocument/2006/relationships/image" Target="../media/image34.jpe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35.pn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38.png"/><Relationship Id="rId7" Type="http://schemas.openxmlformats.org/officeDocument/2006/relationships/image" Target="../media/image42.jpeg"/><Relationship Id="rId2" Type="http://schemas.openxmlformats.org/officeDocument/2006/relationships/notesSlide" Target="../notesSlides/notesSlide18.xml"/><Relationship Id="rId1" Type="http://schemas.openxmlformats.org/officeDocument/2006/relationships/slideLayout" Target="../slideLayouts/slideLayout12.xml"/><Relationship Id="rId6" Type="http://schemas.openxmlformats.org/officeDocument/2006/relationships/image" Target="../media/image41.jpeg"/><Relationship Id="rId11" Type="http://schemas.openxmlformats.org/officeDocument/2006/relationships/image" Target="../media/image46.png"/><Relationship Id="rId5" Type="http://schemas.openxmlformats.org/officeDocument/2006/relationships/image" Target="../media/image40.jpeg"/><Relationship Id="rId10" Type="http://schemas.openxmlformats.org/officeDocument/2006/relationships/image" Target="../media/image45.jpeg"/><Relationship Id="rId4" Type="http://schemas.openxmlformats.org/officeDocument/2006/relationships/image" Target="../media/image39.jpeg"/><Relationship Id="rId9" Type="http://schemas.openxmlformats.org/officeDocument/2006/relationships/image" Target="../media/image44.jpeg"/></Relationships>
</file>

<file path=ppt/slides/_rels/slide19.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BDFAF63-2745-455D-A40E-F02ED5D9816C}"/>
              </a:ext>
            </a:extLst>
          </p:cNvPr>
          <p:cNvSpPr>
            <a:spLocks noGrp="1"/>
          </p:cNvSpPr>
          <p:nvPr>
            <p:ph type="body" sz="quarter" idx="10"/>
          </p:nvPr>
        </p:nvSpPr>
        <p:spPr>
          <a:xfrm>
            <a:off x="965200" y="3075843"/>
            <a:ext cx="10261600" cy="1063257"/>
          </a:xfrm>
        </p:spPr>
        <p:txBody>
          <a:bodyPr vert="horz" lIns="91440" tIns="45720" rIns="91440" bIns="45720" rtlCol="0" anchor="t">
            <a:noAutofit/>
          </a:bodyPr>
          <a:lstStyle/>
          <a:p>
            <a:pPr marL="0" indent="0">
              <a:buNone/>
            </a:pPr>
            <a:r>
              <a:rPr lang="en-GB" sz="4400" b="1" dirty="0">
                <a:latin typeface="Open Sans Light"/>
                <a:ea typeface="Open Sans Light"/>
                <a:cs typeface="Open Sans Light"/>
              </a:rPr>
              <a:t>Forgotten Voices</a:t>
            </a:r>
          </a:p>
          <a:p>
            <a:pPr marL="0" indent="0">
              <a:buNone/>
            </a:pPr>
            <a:r>
              <a:rPr lang="en-GB" dirty="0">
                <a:latin typeface="Open Sans Light"/>
                <a:ea typeface="Open Sans Light"/>
                <a:cs typeface="Open Sans Light"/>
              </a:rPr>
              <a:t>The First World War in Africa</a:t>
            </a:r>
          </a:p>
        </p:txBody>
      </p:sp>
      <p:sp>
        <p:nvSpPr>
          <p:cNvPr id="4" name="Text Placeholder 2">
            <a:extLst>
              <a:ext uri="{FF2B5EF4-FFF2-40B4-BE49-F238E27FC236}">
                <a16:creationId xmlns:a16="http://schemas.microsoft.com/office/drawing/2014/main" id="{6488D0D8-CC3C-44AB-ACBF-7E41CD4896F1}"/>
              </a:ext>
            </a:extLst>
          </p:cNvPr>
          <p:cNvSpPr>
            <a:spLocks noGrp="1"/>
          </p:cNvSpPr>
          <p:nvPr>
            <p:ph type="body" sz="quarter" idx="11"/>
          </p:nvPr>
        </p:nvSpPr>
        <p:spPr>
          <a:xfrm>
            <a:off x="965200" y="4931143"/>
            <a:ext cx="10261600" cy="1063257"/>
          </a:xfrm>
        </p:spPr>
        <p:txBody>
          <a:bodyPr>
            <a:normAutofit/>
          </a:bodyPr>
          <a:lstStyle/>
          <a:p>
            <a:pPr marL="0" indent="0">
              <a:buNone/>
            </a:pPr>
            <a:endParaRPr lang="en-GB" sz="2000" dirty="0"/>
          </a:p>
          <a:p>
            <a:pPr marL="0" indent="0">
              <a:buNone/>
            </a:pPr>
            <a:r>
              <a:rPr lang="en-GB" sz="2000" dirty="0"/>
              <a:t>A CWGC education resource</a:t>
            </a:r>
          </a:p>
        </p:txBody>
      </p:sp>
    </p:spTree>
    <p:extLst>
      <p:ext uri="{BB962C8B-B14F-4D97-AF65-F5344CB8AC3E}">
        <p14:creationId xmlns:p14="http://schemas.microsoft.com/office/powerpoint/2010/main" val="18912942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B2EB2D-FA02-7D22-0AEA-5FD1B226BA22}"/>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471BACB1-A186-2FE9-7FE4-5B00CCD2C302}"/>
              </a:ext>
            </a:extLst>
          </p:cNvPr>
          <p:cNvSpPr>
            <a:spLocks noGrp="1"/>
          </p:cNvSpPr>
          <p:nvPr>
            <p:ph type="body" sz="quarter" idx="10"/>
          </p:nvPr>
        </p:nvSpPr>
        <p:spPr>
          <a:xfrm>
            <a:off x="961283" y="3152043"/>
            <a:ext cx="10261600" cy="1063257"/>
          </a:xfrm>
        </p:spPr>
        <p:txBody>
          <a:bodyPr vert="horz" lIns="91440" tIns="45720" rIns="91440" bIns="45720" rtlCol="0" anchor="t">
            <a:noAutofit/>
          </a:bodyPr>
          <a:lstStyle/>
          <a:p>
            <a:pPr marL="0" indent="0">
              <a:buNone/>
            </a:pPr>
            <a:r>
              <a:rPr lang="en-US" b="1" dirty="0">
                <a:latin typeface="Open Sans Light"/>
                <a:ea typeface="Open Sans Light"/>
                <a:cs typeface="Open Sans Light"/>
              </a:rPr>
              <a:t>‘Why were some people who died in the First World War remembered, while others were forgotten?’</a:t>
            </a:r>
            <a:endParaRPr lang="en-GB" b="1" dirty="0">
              <a:latin typeface="Open Sans Light"/>
              <a:ea typeface="Open Sans Light"/>
              <a:cs typeface="Open Sans Light"/>
            </a:endParaRPr>
          </a:p>
        </p:txBody>
      </p:sp>
    </p:spTree>
    <p:extLst>
      <p:ext uri="{BB962C8B-B14F-4D97-AF65-F5344CB8AC3E}">
        <p14:creationId xmlns:p14="http://schemas.microsoft.com/office/powerpoint/2010/main" val="14034874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D9694C42-D758-4098-C094-D47541AA874E}"/>
              </a:ext>
            </a:extLst>
          </p:cNvPr>
          <p:cNvSpPr txBox="1"/>
          <p:nvPr/>
        </p:nvSpPr>
        <p:spPr>
          <a:xfrm>
            <a:off x="692728" y="1146014"/>
            <a:ext cx="11096088" cy="4247317"/>
          </a:xfrm>
          <a:prstGeom prst="rect">
            <a:avLst/>
          </a:prstGeom>
          <a:noFill/>
        </p:spPr>
        <p:txBody>
          <a:bodyPr wrap="square" rtlCol="0">
            <a:spAutoFit/>
          </a:bodyPr>
          <a:lstStyle/>
          <a:p>
            <a:r>
              <a:rPr lang="en-US" sz="5400" dirty="0"/>
              <a:t>Who gets remembered when there is a war?</a:t>
            </a:r>
          </a:p>
          <a:p>
            <a:endParaRPr lang="en-US" sz="5400" dirty="0"/>
          </a:p>
          <a:p>
            <a:r>
              <a:rPr lang="en-US" sz="5400" dirty="0"/>
              <a:t>How do we remember?</a:t>
            </a:r>
          </a:p>
          <a:p>
            <a:endParaRPr lang="en-US" dirty="0"/>
          </a:p>
          <a:p>
            <a:endParaRPr lang="en-US" dirty="0"/>
          </a:p>
          <a:p>
            <a:endParaRPr lang="en-GB" dirty="0"/>
          </a:p>
        </p:txBody>
      </p:sp>
      <p:pic>
        <p:nvPicPr>
          <p:cNvPr id="4" name="Picture 3" descr="What are Commonwealth War Graves? A Guide">
            <a:extLst>
              <a:ext uri="{FF2B5EF4-FFF2-40B4-BE49-F238E27FC236}">
                <a16:creationId xmlns:a16="http://schemas.microsoft.com/office/drawing/2014/main" id="{2066185C-7988-D696-26BF-EF6FE8571AD5}"/>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7730836" y="3269673"/>
            <a:ext cx="4057980" cy="2840178"/>
          </a:xfrm>
          <a:prstGeom prst="rect">
            <a:avLst/>
          </a:prstGeom>
        </p:spPr>
      </p:pic>
      <p:pic>
        <p:nvPicPr>
          <p:cNvPr id="7" name="Picture 6">
            <a:extLst>
              <a:ext uri="{FF2B5EF4-FFF2-40B4-BE49-F238E27FC236}">
                <a16:creationId xmlns:a16="http://schemas.microsoft.com/office/drawing/2014/main" id="{238189D2-A7C0-5F2A-336C-040F84FB871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5400000">
            <a:off x="4675908" y="3054932"/>
            <a:ext cx="2840177" cy="3269668"/>
          </a:xfrm>
          <a:prstGeom prst="rect">
            <a:avLst/>
          </a:prstGeom>
        </p:spPr>
      </p:pic>
      <p:pic>
        <p:nvPicPr>
          <p:cNvPr id="9" name="Picture 8">
            <a:extLst>
              <a:ext uri="{FF2B5EF4-FFF2-40B4-BE49-F238E27FC236}">
                <a16:creationId xmlns:a16="http://schemas.microsoft.com/office/drawing/2014/main" id="{47C7B0D0-95CB-90A9-382F-0F7D3695AD4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5400000">
            <a:off x="8277390" y="-366441"/>
            <a:ext cx="2964871" cy="4057981"/>
          </a:xfrm>
          <a:prstGeom prst="rect">
            <a:avLst/>
          </a:prstGeom>
        </p:spPr>
      </p:pic>
      <p:pic>
        <p:nvPicPr>
          <p:cNvPr id="10" name="Picture 9" descr="A Soldier of The First World War.. | World War One | Our Mansfield &amp; Area">
            <a:extLst>
              <a:ext uri="{FF2B5EF4-FFF2-40B4-BE49-F238E27FC236}">
                <a16:creationId xmlns:a16="http://schemas.microsoft.com/office/drawing/2014/main" id="{81D677EA-CBF1-FF79-4FE1-6BF29115FC07}"/>
              </a:ext>
            </a:extLst>
          </p:cNvPr>
          <p:cNvPicPr>
            <a:picLocks noChangeAspect="1"/>
          </p:cNvPicPr>
          <p:nvPr/>
        </p:nvPicPr>
        <p:blipFill>
          <a:blip r:embed="rId6"/>
          <a:stretch>
            <a:fillRect/>
          </a:stretch>
        </p:blipFill>
        <p:spPr>
          <a:xfrm>
            <a:off x="263236" y="180114"/>
            <a:ext cx="4196525" cy="5929737"/>
          </a:xfrm>
          <a:prstGeom prst="rect">
            <a:avLst/>
          </a:prstGeom>
        </p:spPr>
      </p:pic>
      <p:pic>
        <p:nvPicPr>
          <p:cNvPr id="11" name="Picture 10" descr="Remembering the international pilots of the Battle of Britain - CWGC">
            <a:extLst>
              <a:ext uri="{FF2B5EF4-FFF2-40B4-BE49-F238E27FC236}">
                <a16:creationId xmlns:a16="http://schemas.microsoft.com/office/drawing/2014/main" id="{BECD59B6-D62A-F0F5-3AEE-551FEDBF8572}"/>
              </a:ext>
            </a:extLst>
          </p:cNvPr>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a:xfrm>
            <a:off x="4461165" y="180114"/>
            <a:ext cx="3269670" cy="2964871"/>
          </a:xfrm>
          <a:prstGeom prst="rect">
            <a:avLst/>
          </a:prstGeom>
        </p:spPr>
      </p:pic>
    </p:spTree>
    <p:extLst>
      <p:ext uri="{BB962C8B-B14F-4D97-AF65-F5344CB8AC3E}">
        <p14:creationId xmlns:p14="http://schemas.microsoft.com/office/powerpoint/2010/main" val="3342536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6FEF37-8D6A-DDD4-D877-D27EB909DE83}"/>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B876A312-2B3B-4DD1-D57D-64BFCC27D72C}"/>
              </a:ext>
            </a:extLst>
          </p:cNvPr>
          <p:cNvSpPr txBox="1"/>
          <p:nvPr/>
        </p:nvSpPr>
        <p:spPr>
          <a:xfrm>
            <a:off x="804967" y="2008032"/>
            <a:ext cx="11080830" cy="2585323"/>
          </a:xfrm>
          <a:prstGeom prst="rect">
            <a:avLst/>
          </a:prstGeom>
          <a:noFill/>
        </p:spPr>
        <p:txBody>
          <a:bodyPr wrap="square" rtlCol="0">
            <a:spAutoFit/>
          </a:bodyPr>
          <a:lstStyle/>
          <a:p>
            <a:r>
              <a:rPr lang="en-GB" sz="4800" dirty="0"/>
              <a:t>What words or pictures come into your head when we think about the First World War?</a:t>
            </a:r>
          </a:p>
          <a:p>
            <a:endParaRPr lang="en-GB" dirty="0"/>
          </a:p>
        </p:txBody>
      </p:sp>
      <p:pic>
        <p:nvPicPr>
          <p:cNvPr id="2" name="Picture 1">
            <a:extLst>
              <a:ext uri="{FF2B5EF4-FFF2-40B4-BE49-F238E27FC236}">
                <a16:creationId xmlns:a16="http://schemas.microsoft.com/office/drawing/2014/main" id="{65F34478-9796-8DCB-8307-7D5019E0138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995142" y="3082932"/>
            <a:ext cx="4890655" cy="3193730"/>
          </a:xfrm>
          <a:prstGeom prst="rect">
            <a:avLst/>
          </a:prstGeom>
        </p:spPr>
      </p:pic>
      <p:pic>
        <p:nvPicPr>
          <p:cNvPr id="3" name="Picture 2">
            <a:extLst>
              <a:ext uri="{FF2B5EF4-FFF2-40B4-BE49-F238E27FC236}">
                <a16:creationId xmlns:a16="http://schemas.microsoft.com/office/drawing/2014/main" id="{88A1342F-6DCE-77C4-2901-C82C370FAFA3}"/>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207385" y="3255818"/>
            <a:ext cx="2396837" cy="3020845"/>
          </a:xfrm>
          <a:prstGeom prst="rect">
            <a:avLst/>
          </a:prstGeom>
        </p:spPr>
      </p:pic>
      <p:pic>
        <p:nvPicPr>
          <p:cNvPr id="4" name="Picture 3" descr="Trench Warfare | National WWI Museum and Memorial">
            <a:extLst>
              <a:ext uri="{FF2B5EF4-FFF2-40B4-BE49-F238E27FC236}">
                <a16:creationId xmlns:a16="http://schemas.microsoft.com/office/drawing/2014/main" id="{823658C6-ED27-C2F5-3D22-A63893BEE308}"/>
              </a:ext>
            </a:extLst>
          </p:cNvPr>
          <p:cNvPicPr>
            <a:picLocks noChangeAspect="1"/>
          </p:cNvPicPr>
          <p:nvPr/>
        </p:nvPicPr>
        <p:blipFill>
          <a:blip r:embed="rId5"/>
          <a:stretch>
            <a:fillRect/>
          </a:stretch>
        </p:blipFill>
        <p:spPr>
          <a:xfrm>
            <a:off x="6995143" y="223206"/>
            <a:ext cx="4890654" cy="2859725"/>
          </a:xfrm>
          <a:prstGeom prst="rect">
            <a:avLst/>
          </a:prstGeom>
        </p:spPr>
      </p:pic>
      <p:pic>
        <p:nvPicPr>
          <p:cNvPr id="6" name="Picture 5" descr="In Flanders Fields | VISITFLANDERS">
            <a:extLst>
              <a:ext uri="{FF2B5EF4-FFF2-40B4-BE49-F238E27FC236}">
                <a16:creationId xmlns:a16="http://schemas.microsoft.com/office/drawing/2014/main" id="{08A344E2-CD81-336B-2363-0D9828254530}"/>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207385" y="223204"/>
            <a:ext cx="3994717" cy="3032612"/>
          </a:xfrm>
          <a:prstGeom prst="rect">
            <a:avLst/>
          </a:prstGeom>
        </p:spPr>
      </p:pic>
      <p:pic>
        <p:nvPicPr>
          <p:cNvPr id="7" name="Picture 6" descr="World War I in Photos: Introduction - The Atlantic">
            <a:extLst>
              <a:ext uri="{FF2B5EF4-FFF2-40B4-BE49-F238E27FC236}">
                <a16:creationId xmlns:a16="http://schemas.microsoft.com/office/drawing/2014/main" id="{0D3CAC11-B359-8308-DF1B-681F1EFABE64}"/>
              </a:ext>
            </a:extLst>
          </p:cNvPr>
          <p:cNvPicPr>
            <a:picLocks noChangeAspect="1"/>
          </p:cNvPicPr>
          <p:nvPr/>
        </p:nvPicPr>
        <p:blipFill>
          <a:blip r:embed="rId7"/>
          <a:stretch>
            <a:fillRect/>
          </a:stretch>
        </p:blipFill>
        <p:spPr>
          <a:xfrm>
            <a:off x="2604222" y="3255817"/>
            <a:ext cx="4390919" cy="3020845"/>
          </a:xfrm>
          <a:prstGeom prst="rect">
            <a:avLst/>
          </a:prstGeom>
        </p:spPr>
      </p:pic>
      <p:pic>
        <p:nvPicPr>
          <p:cNvPr id="8" name="Picture 7" descr="The ruined Cloth Hall at Ypres, with British soldiers in a motor car in the foreground, 1918 | Online Collection | National Army Museum, London">
            <a:extLst>
              <a:ext uri="{FF2B5EF4-FFF2-40B4-BE49-F238E27FC236}">
                <a16:creationId xmlns:a16="http://schemas.microsoft.com/office/drawing/2014/main" id="{6D5DF4A1-5057-04AD-2B3B-0A1197BD6688}"/>
              </a:ext>
            </a:extLst>
          </p:cNvPr>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a:xfrm>
            <a:off x="4202101" y="222603"/>
            <a:ext cx="2793039" cy="3032611"/>
          </a:xfrm>
          <a:prstGeom prst="rect">
            <a:avLst/>
          </a:prstGeom>
        </p:spPr>
      </p:pic>
    </p:spTree>
    <p:extLst>
      <p:ext uri="{BB962C8B-B14F-4D97-AF65-F5344CB8AC3E}">
        <p14:creationId xmlns:p14="http://schemas.microsoft.com/office/powerpoint/2010/main" val="27852428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6226A0-EA16-69A4-CAA6-0577595E448C}"/>
            </a:ext>
          </a:extLst>
        </p:cNvPr>
        <p:cNvGrpSpPr/>
        <p:nvPr/>
      </p:nvGrpSpPr>
      <p:grpSpPr>
        <a:xfrm>
          <a:off x="0" y="0"/>
          <a:ext cx="0" cy="0"/>
          <a:chOff x="0" y="0"/>
          <a:chExt cx="0" cy="0"/>
        </a:xfrm>
      </p:grpSpPr>
      <p:pic>
        <p:nvPicPr>
          <p:cNvPr id="3" name="Picture 2" descr="Men of the Kings African Rifles IWM Q 34470">
            <a:extLst>
              <a:ext uri="{FF2B5EF4-FFF2-40B4-BE49-F238E27FC236}">
                <a16:creationId xmlns:a16="http://schemas.microsoft.com/office/drawing/2014/main" id="{953209D6-6FEB-18BA-08F7-D0D6C41879C3}"/>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166255" y="1398876"/>
            <a:ext cx="3061855" cy="3533775"/>
          </a:xfrm>
          <a:prstGeom prst="rect">
            <a:avLst/>
          </a:prstGeom>
        </p:spPr>
      </p:pic>
      <p:pic>
        <p:nvPicPr>
          <p:cNvPr id="4" name="Picture 3" descr="Unveiling The Cape Town Labour Corps War Memorial">
            <a:extLst>
              <a:ext uri="{FF2B5EF4-FFF2-40B4-BE49-F238E27FC236}">
                <a16:creationId xmlns:a16="http://schemas.microsoft.com/office/drawing/2014/main" id="{A407C53B-0D6C-16D7-7F7B-03C0E5DA5155}"/>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9476509" y="193964"/>
            <a:ext cx="2382982" cy="2882179"/>
          </a:xfrm>
          <a:prstGeom prst="rect">
            <a:avLst/>
          </a:prstGeom>
        </p:spPr>
      </p:pic>
      <p:pic>
        <p:nvPicPr>
          <p:cNvPr id="6" name="Picture 5">
            <a:extLst>
              <a:ext uri="{FF2B5EF4-FFF2-40B4-BE49-F238E27FC236}">
                <a16:creationId xmlns:a16="http://schemas.microsoft.com/office/drawing/2014/main" id="{7681DDF1-5489-26E1-D39B-033652E63377}"/>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9476509" y="3255386"/>
            <a:ext cx="2382982" cy="2882179"/>
          </a:xfrm>
          <a:prstGeom prst="rect">
            <a:avLst/>
          </a:prstGeom>
        </p:spPr>
      </p:pic>
      <p:pic>
        <p:nvPicPr>
          <p:cNvPr id="7" name="Picture 6">
            <a:extLst>
              <a:ext uri="{FF2B5EF4-FFF2-40B4-BE49-F238E27FC236}">
                <a16:creationId xmlns:a16="http://schemas.microsoft.com/office/drawing/2014/main" id="{646B0318-9F1A-B433-3211-60D06FB71697}"/>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3479439" y="193965"/>
            <a:ext cx="5745740" cy="5943600"/>
          </a:xfrm>
          <a:prstGeom prst="rect">
            <a:avLst/>
          </a:prstGeom>
          <a:ln w="28575">
            <a:solidFill>
              <a:schemeClr val="tx1"/>
            </a:solidFill>
          </a:ln>
        </p:spPr>
      </p:pic>
      <p:sp>
        <p:nvSpPr>
          <p:cNvPr id="8" name="TextBox 7">
            <a:extLst>
              <a:ext uri="{FF2B5EF4-FFF2-40B4-BE49-F238E27FC236}">
                <a16:creationId xmlns:a16="http://schemas.microsoft.com/office/drawing/2014/main" id="{2F38EDC1-BDDC-F3D4-537C-BA16CDF3F74A}"/>
              </a:ext>
            </a:extLst>
          </p:cNvPr>
          <p:cNvSpPr txBox="1"/>
          <p:nvPr/>
        </p:nvSpPr>
        <p:spPr>
          <a:xfrm>
            <a:off x="3629891" y="3403813"/>
            <a:ext cx="2147454" cy="2585323"/>
          </a:xfrm>
          <a:prstGeom prst="rect">
            <a:avLst/>
          </a:prstGeom>
          <a:noFill/>
        </p:spPr>
        <p:txBody>
          <a:bodyPr wrap="square" rtlCol="0">
            <a:spAutoFit/>
          </a:bodyPr>
          <a:lstStyle/>
          <a:p>
            <a:r>
              <a:rPr lang="en-US" b="1" dirty="0"/>
              <a:t>Colonial Africa 1914</a:t>
            </a:r>
          </a:p>
          <a:p>
            <a:pPr marL="285750" indent="-285750">
              <a:buFont typeface="Arial" panose="020B0604020202020204" pitchFamily="34" charset="0"/>
              <a:buChar char="•"/>
            </a:pPr>
            <a:r>
              <a:rPr lang="en-US" dirty="0">
                <a:solidFill>
                  <a:schemeClr val="accent4">
                    <a:lumMod val="60000"/>
                    <a:lumOff val="40000"/>
                  </a:schemeClr>
                </a:solidFill>
              </a:rPr>
              <a:t>Belgium</a:t>
            </a:r>
          </a:p>
          <a:p>
            <a:pPr marL="285750" indent="-285750">
              <a:buFont typeface="Arial" panose="020B0604020202020204" pitchFamily="34" charset="0"/>
              <a:buChar char="•"/>
            </a:pPr>
            <a:r>
              <a:rPr lang="en-US" dirty="0">
                <a:solidFill>
                  <a:schemeClr val="accent1">
                    <a:lumMod val="60000"/>
                    <a:lumOff val="40000"/>
                  </a:schemeClr>
                </a:solidFill>
              </a:rPr>
              <a:t>France</a:t>
            </a:r>
          </a:p>
          <a:p>
            <a:pPr marL="285750" indent="-285750">
              <a:buFont typeface="Arial" panose="020B0604020202020204" pitchFamily="34" charset="0"/>
              <a:buChar char="•"/>
            </a:pPr>
            <a:r>
              <a:rPr lang="en-US" dirty="0">
                <a:solidFill>
                  <a:srgbClr val="70F0AD"/>
                </a:solidFill>
              </a:rPr>
              <a:t>Germany</a:t>
            </a:r>
          </a:p>
          <a:p>
            <a:pPr marL="285750" indent="-285750">
              <a:buFont typeface="Arial" panose="020B0604020202020204" pitchFamily="34" charset="0"/>
              <a:buChar char="•"/>
            </a:pPr>
            <a:r>
              <a:rPr lang="en-US" dirty="0">
                <a:solidFill>
                  <a:srgbClr val="92D050"/>
                </a:solidFill>
              </a:rPr>
              <a:t>Italy</a:t>
            </a:r>
          </a:p>
          <a:p>
            <a:pPr marL="285750" indent="-285750">
              <a:buFont typeface="Arial" panose="020B0604020202020204" pitchFamily="34" charset="0"/>
              <a:buChar char="•"/>
            </a:pPr>
            <a:r>
              <a:rPr lang="en-US" dirty="0">
                <a:solidFill>
                  <a:srgbClr val="9966FF"/>
                </a:solidFill>
              </a:rPr>
              <a:t>Portugal</a:t>
            </a:r>
          </a:p>
          <a:p>
            <a:pPr marL="285750" indent="-285750">
              <a:buFont typeface="Arial" panose="020B0604020202020204" pitchFamily="34" charset="0"/>
              <a:buChar char="•"/>
            </a:pPr>
            <a:r>
              <a:rPr lang="en-US" dirty="0">
                <a:solidFill>
                  <a:srgbClr val="CC66FF"/>
                </a:solidFill>
              </a:rPr>
              <a:t>Spain</a:t>
            </a:r>
          </a:p>
          <a:p>
            <a:pPr marL="285750" indent="-285750">
              <a:buFont typeface="Arial" panose="020B0604020202020204" pitchFamily="34" charset="0"/>
              <a:buChar char="•"/>
            </a:pPr>
            <a:r>
              <a:rPr lang="en-US" dirty="0">
                <a:solidFill>
                  <a:srgbClr val="FF9999"/>
                </a:solidFill>
              </a:rPr>
              <a:t>United Kingdom</a:t>
            </a:r>
          </a:p>
          <a:p>
            <a:pPr marL="285750" indent="-285750">
              <a:buFont typeface="Arial" panose="020B0604020202020204" pitchFamily="34" charset="0"/>
              <a:buChar char="•"/>
            </a:pPr>
            <a:r>
              <a:rPr lang="en-US" dirty="0"/>
              <a:t>Independent</a:t>
            </a:r>
            <a:endParaRPr lang="en-GB" dirty="0"/>
          </a:p>
        </p:txBody>
      </p:sp>
    </p:spTree>
    <p:extLst>
      <p:ext uri="{BB962C8B-B14F-4D97-AF65-F5344CB8AC3E}">
        <p14:creationId xmlns:p14="http://schemas.microsoft.com/office/powerpoint/2010/main" val="611189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B11DE5-AD2E-8049-AC06-2460C63C1618}"/>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23B4C3A1-9BDD-52AC-862A-476D15E04F79}"/>
              </a:ext>
            </a:extLst>
          </p:cNvPr>
          <p:cNvSpPr txBox="1"/>
          <p:nvPr/>
        </p:nvSpPr>
        <p:spPr>
          <a:xfrm>
            <a:off x="915804" y="844249"/>
            <a:ext cx="3254414" cy="4832092"/>
          </a:xfrm>
          <a:prstGeom prst="rect">
            <a:avLst/>
          </a:prstGeom>
          <a:noFill/>
        </p:spPr>
        <p:txBody>
          <a:bodyPr wrap="square" rtlCol="0">
            <a:spAutoFit/>
          </a:bodyPr>
          <a:lstStyle/>
          <a:p>
            <a:r>
              <a:rPr lang="en-US" sz="2800" dirty="0"/>
              <a:t>Can you find, </a:t>
            </a:r>
            <a:r>
              <a:rPr lang="en-US" sz="2800" dirty="0" err="1"/>
              <a:t>colour</a:t>
            </a:r>
            <a:r>
              <a:rPr lang="en-US" sz="2800" dirty="0"/>
              <a:t> and label these six countries on your map of Africa?</a:t>
            </a:r>
          </a:p>
          <a:p>
            <a:endParaRPr lang="en-US" sz="2800" dirty="0"/>
          </a:p>
          <a:p>
            <a:pPr marL="342900" indent="-342900">
              <a:buAutoNum type="arabicPeriod"/>
            </a:pPr>
            <a:r>
              <a:rPr lang="en-US" sz="2800" dirty="0"/>
              <a:t>Sierra Leone</a:t>
            </a:r>
          </a:p>
          <a:p>
            <a:pPr marL="342900" indent="-342900">
              <a:buAutoNum type="arabicPeriod"/>
            </a:pPr>
            <a:r>
              <a:rPr lang="en-US" sz="2800" dirty="0"/>
              <a:t>South Africa</a:t>
            </a:r>
          </a:p>
          <a:p>
            <a:pPr marL="342900" indent="-342900">
              <a:buAutoNum type="arabicPeriod"/>
            </a:pPr>
            <a:r>
              <a:rPr lang="en-US" sz="2800" dirty="0"/>
              <a:t>Kenya</a:t>
            </a:r>
          </a:p>
          <a:p>
            <a:pPr marL="342900" indent="-342900">
              <a:buAutoNum type="arabicPeriod"/>
            </a:pPr>
            <a:r>
              <a:rPr lang="en-US" sz="2800" dirty="0"/>
              <a:t>Uganda</a:t>
            </a:r>
          </a:p>
          <a:p>
            <a:pPr marL="342900" indent="-342900">
              <a:buAutoNum type="arabicPeriod"/>
            </a:pPr>
            <a:r>
              <a:rPr lang="en-US" sz="2800" dirty="0"/>
              <a:t>Tanzania</a:t>
            </a:r>
          </a:p>
          <a:p>
            <a:pPr marL="342900" indent="-342900">
              <a:buAutoNum type="arabicPeriod"/>
            </a:pPr>
            <a:r>
              <a:rPr lang="en-US" sz="2800" dirty="0"/>
              <a:t>Malawi</a:t>
            </a:r>
            <a:endParaRPr lang="en-GB" sz="2800" dirty="0"/>
          </a:p>
        </p:txBody>
      </p:sp>
      <p:pic>
        <p:nvPicPr>
          <p:cNvPr id="7" name="Picture 6">
            <a:extLst>
              <a:ext uri="{FF2B5EF4-FFF2-40B4-BE49-F238E27FC236}">
                <a16:creationId xmlns:a16="http://schemas.microsoft.com/office/drawing/2014/main" id="{AD562771-93C4-B4DB-C556-97BE31C05CA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098473" y="304800"/>
            <a:ext cx="5832764" cy="5694218"/>
          </a:xfrm>
          <a:prstGeom prst="rect">
            <a:avLst/>
          </a:prstGeom>
        </p:spPr>
      </p:pic>
    </p:spTree>
    <p:extLst>
      <p:ext uri="{BB962C8B-B14F-4D97-AF65-F5344CB8AC3E}">
        <p14:creationId xmlns:p14="http://schemas.microsoft.com/office/powerpoint/2010/main" val="2320461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E3707E-036F-7939-83EF-1D0913BA627F}"/>
            </a:ext>
          </a:extLst>
        </p:cNvPr>
        <p:cNvGrpSpPr/>
        <p:nvPr/>
      </p:nvGrpSpPr>
      <p:grpSpPr>
        <a:xfrm>
          <a:off x="0" y="0"/>
          <a:ext cx="0" cy="0"/>
          <a:chOff x="0" y="0"/>
          <a:chExt cx="0" cy="0"/>
        </a:xfrm>
      </p:grpSpPr>
      <p:pic>
        <p:nvPicPr>
          <p:cNvPr id="3" name="Picture 2" descr="Men of the Kings African Rifles IWM Q 34470">
            <a:extLst>
              <a:ext uri="{FF2B5EF4-FFF2-40B4-BE49-F238E27FC236}">
                <a16:creationId xmlns:a16="http://schemas.microsoft.com/office/drawing/2014/main" id="{53C9D0C8-B016-CF5C-0B35-63AA21BB536E}"/>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678873" y="1412516"/>
            <a:ext cx="3879272" cy="4669414"/>
          </a:xfrm>
          <a:prstGeom prst="rect">
            <a:avLst/>
          </a:prstGeom>
        </p:spPr>
      </p:pic>
      <p:pic>
        <p:nvPicPr>
          <p:cNvPr id="7" name="Picture 6">
            <a:extLst>
              <a:ext uri="{FF2B5EF4-FFF2-40B4-BE49-F238E27FC236}">
                <a16:creationId xmlns:a16="http://schemas.microsoft.com/office/drawing/2014/main" id="{76DD95C9-7BD4-6721-9536-6B9C1DD0B8E3}"/>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5188526" y="3429000"/>
            <a:ext cx="5320146" cy="2652930"/>
          </a:xfrm>
          <a:prstGeom prst="rect">
            <a:avLst/>
          </a:prstGeom>
        </p:spPr>
      </p:pic>
      <p:pic>
        <p:nvPicPr>
          <p:cNvPr id="8" name="Picture 7" descr="Remembering South African Carrier Corps - CWGC">
            <a:extLst>
              <a:ext uri="{FF2B5EF4-FFF2-40B4-BE49-F238E27FC236}">
                <a16:creationId xmlns:a16="http://schemas.microsoft.com/office/drawing/2014/main" id="{FCE65BF8-E052-C1BD-DDB0-8E5AE10C85F6}"/>
              </a:ext>
            </a:extLst>
          </p:cNvPr>
          <p:cNvPicPr>
            <a:picLocks noChangeAspect="1"/>
          </p:cNvPicPr>
          <p:nvPr/>
        </p:nvPicPr>
        <p:blipFill>
          <a:blip r:embed="rId5"/>
          <a:stretch>
            <a:fillRect/>
          </a:stretch>
        </p:blipFill>
        <p:spPr>
          <a:xfrm>
            <a:off x="5188526" y="374073"/>
            <a:ext cx="5320146" cy="2798618"/>
          </a:xfrm>
          <a:prstGeom prst="rect">
            <a:avLst/>
          </a:prstGeom>
        </p:spPr>
      </p:pic>
      <p:sp>
        <p:nvSpPr>
          <p:cNvPr id="9" name="TextBox 8">
            <a:extLst>
              <a:ext uri="{FF2B5EF4-FFF2-40B4-BE49-F238E27FC236}">
                <a16:creationId xmlns:a16="http://schemas.microsoft.com/office/drawing/2014/main" id="{8B10CE39-8A04-BE00-1C78-4BF5802BB847}"/>
              </a:ext>
            </a:extLst>
          </p:cNvPr>
          <p:cNvSpPr txBox="1"/>
          <p:nvPr/>
        </p:nvSpPr>
        <p:spPr>
          <a:xfrm>
            <a:off x="678873" y="374073"/>
            <a:ext cx="3879272" cy="769441"/>
          </a:xfrm>
          <a:prstGeom prst="rect">
            <a:avLst/>
          </a:prstGeom>
          <a:noFill/>
        </p:spPr>
        <p:txBody>
          <a:bodyPr wrap="square" rtlCol="0">
            <a:spAutoFit/>
          </a:bodyPr>
          <a:lstStyle/>
          <a:p>
            <a:r>
              <a:rPr lang="en-US" sz="4400" dirty="0"/>
              <a:t>Who’s Who?</a:t>
            </a:r>
            <a:endParaRPr lang="en-GB" sz="4400" dirty="0"/>
          </a:p>
        </p:txBody>
      </p:sp>
      <p:sp>
        <p:nvSpPr>
          <p:cNvPr id="2" name="TextBox 1">
            <a:extLst>
              <a:ext uri="{FF2B5EF4-FFF2-40B4-BE49-F238E27FC236}">
                <a16:creationId xmlns:a16="http://schemas.microsoft.com/office/drawing/2014/main" id="{F02B599F-8DDB-E6D0-CDD5-97441366D4D7}"/>
              </a:ext>
            </a:extLst>
          </p:cNvPr>
          <p:cNvSpPr txBox="1"/>
          <p:nvPr/>
        </p:nvSpPr>
        <p:spPr>
          <a:xfrm>
            <a:off x="803564" y="1588716"/>
            <a:ext cx="2161309" cy="369332"/>
          </a:xfrm>
          <a:prstGeom prst="rect">
            <a:avLst/>
          </a:prstGeom>
          <a:solidFill>
            <a:schemeClr val="bg1"/>
          </a:solidFill>
        </p:spPr>
        <p:txBody>
          <a:bodyPr wrap="square" rtlCol="0">
            <a:spAutoFit/>
          </a:bodyPr>
          <a:lstStyle/>
          <a:p>
            <a:r>
              <a:rPr lang="en-US" dirty="0"/>
              <a:t>King’s African Rifles</a:t>
            </a:r>
            <a:endParaRPr lang="en-GB" dirty="0"/>
          </a:p>
        </p:txBody>
      </p:sp>
      <p:sp>
        <p:nvSpPr>
          <p:cNvPr id="10" name="TextBox 9">
            <a:extLst>
              <a:ext uri="{FF2B5EF4-FFF2-40B4-BE49-F238E27FC236}">
                <a16:creationId xmlns:a16="http://schemas.microsoft.com/office/drawing/2014/main" id="{A681229A-0A22-13D8-E4C7-E3744054CC78}"/>
              </a:ext>
            </a:extLst>
          </p:cNvPr>
          <p:cNvSpPr txBox="1"/>
          <p:nvPr/>
        </p:nvSpPr>
        <p:spPr>
          <a:xfrm>
            <a:off x="5361709" y="574127"/>
            <a:ext cx="2757055" cy="369332"/>
          </a:xfrm>
          <a:prstGeom prst="rect">
            <a:avLst/>
          </a:prstGeom>
          <a:solidFill>
            <a:schemeClr val="bg1"/>
          </a:solidFill>
        </p:spPr>
        <p:txBody>
          <a:bodyPr wrap="square" rtlCol="0">
            <a:spAutoFit/>
          </a:bodyPr>
          <a:lstStyle/>
          <a:p>
            <a:r>
              <a:rPr lang="en-US" dirty="0"/>
              <a:t>Sierra Leone Carrier Corps</a:t>
            </a:r>
            <a:endParaRPr lang="en-GB" dirty="0"/>
          </a:p>
        </p:txBody>
      </p:sp>
      <p:sp>
        <p:nvSpPr>
          <p:cNvPr id="16" name="TextBox 15">
            <a:extLst>
              <a:ext uri="{FF2B5EF4-FFF2-40B4-BE49-F238E27FC236}">
                <a16:creationId xmlns:a16="http://schemas.microsoft.com/office/drawing/2014/main" id="{C1DE8497-455D-3F1D-0A4E-31C8F54AB79A}"/>
              </a:ext>
            </a:extLst>
          </p:cNvPr>
          <p:cNvSpPr txBox="1"/>
          <p:nvPr/>
        </p:nvSpPr>
        <p:spPr>
          <a:xfrm>
            <a:off x="6954982" y="3562557"/>
            <a:ext cx="3408219" cy="369332"/>
          </a:xfrm>
          <a:prstGeom prst="rect">
            <a:avLst/>
          </a:prstGeom>
          <a:solidFill>
            <a:schemeClr val="bg1"/>
          </a:solidFill>
        </p:spPr>
        <p:txBody>
          <a:bodyPr wrap="square" rtlCol="0">
            <a:spAutoFit/>
          </a:bodyPr>
          <a:lstStyle/>
          <a:p>
            <a:r>
              <a:rPr lang="en-US" dirty="0"/>
              <a:t>South African Native </a:t>
            </a:r>
            <a:r>
              <a:rPr lang="en-US" dirty="0" err="1"/>
              <a:t>Labour</a:t>
            </a:r>
            <a:r>
              <a:rPr lang="en-US" dirty="0"/>
              <a:t> Corps</a:t>
            </a:r>
            <a:endParaRPr lang="en-GB" dirty="0"/>
          </a:p>
        </p:txBody>
      </p:sp>
    </p:spTree>
    <p:extLst>
      <p:ext uri="{BB962C8B-B14F-4D97-AF65-F5344CB8AC3E}">
        <p14:creationId xmlns:p14="http://schemas.microsoft.com/office/powerpoint/2010/main" val="28445842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8A1747-0AB4-777B-3255-6E41DE4AB7CD}"/>
            </a:ext>
          </a:extLst>
        </p:cNvPr>
        <p:cNvGrpSpPr/>
        <p:nvPr/>
      </p:nvGrpSpPr>
      <p:grpSpPr>
        <a:xfrm>
          <a:off x="0" y="0"/>
          <a:ext cx="0" cy="0"/>
          <a:chOff x="0" y="0"/>
          <a:chExt cx="0" cy="0"/>
        </a:xfrm>
      </p:grpSpPr>
      <p:pic>
        <p:nvPicPr>
          <p:cNvPr id="3" name="Picture 2" descr="Men of the Kings African Rifles IWM Q 34470">
            <a:extLst>
              <a:ext uri="{FF2B5EF4-FFF2-40B4-BE49-F238E27FC236}">
                <a16:creationId xmlns:a16="http://schemas.microsoft.com/office/drawing/2014/main" id="{A94CC34F-BD1C-556E-DDD3-7250CA9A6DA0}"/>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678873" y="1412516"/>
            <a:ext cx="3879272" cy="4669414"/>
          </a:xfrm>
          <a:prstGeom prst="rect">
            <a:avLst/>
          </a:prstGeom>
        </p:spPr>
      </p:pic>
      <p:pic>
        <p:nvPicPr>
          <p:cNvPr id="7" name="Picture 6">
            <a:extLst>
              <a:ext uri="{FF2B5EF4-FFF2-40B4-BE49-F238E27FC236}">
                <a16:creationId xmlns:a16="http://schemas.microsoft.com/office/drawing/2014/main" id="{059D8523-6486-B5B9-CDB2-AF3FBD3280D0}"/>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5188526" y="3429000"/>
            <a:ext cx="5320146" cy="2652930"/>
          </a:xfrm>
          <a:prstGeom prst="rect">
            <a:avLst/>
          </a:prstGeom>
        </p:spPr>
      </p:pic>
      <p:pic>
        <p:nvPicPr>
          <p:cNvPr id="8" name="Picture 7" descr="Remembering South African Carrier Corps - CWGC">
            <a:extLst>
              <a:ext uri="{FF2B5EF4-FFF2-40B4-BE49-F238E27FC236}">
                <a16:creationId xmlns:a16="http://schemas.microsoft.com/office/drawing/2014/main" id="{C4C42646-781B-6968-3BE4-721B752103FA}"/>
              </a:ext>
            </a:extLst>
          </p:cNvPr>
          <p:cNvPicPr>
            <a:picLocks noChangeAspect="1"/>
          </p:cNvPicPr>
          <p:nvPr/>
        </p:nvPicPr>
        <p:blipFill>
          <a:blip r:embed="rId5"/>
          <a:stretch>
            <a:fillRect/>
          </a:stretch>
        </p:blipFill>
        <p:spPr>
          <a:xfrm>
            <a:off x="5188526" y="374073"/>
            <a:ext cx="5320146" cy="2798618"/>
          </a:xfrm>
          <a:prstGeom prst="rect">
            <a:avLst/>
          </a:prstGeom>
        </p:spPr>
      </p:pic>
      <p:sp>
        <p:nvSpPr>
          <p:cNvPr id="9" name="TextBox 8">
            <a:extLst>
              <a:ext uri="{FF2B5EF4-FFF2-40B4-BE49-F238E27FC236}">
                <a16:creationId xmlns:a16="http://schemas.microsoft.com/office/drawing/2014/main" id="{EC8171FF-D9A5-4634-93D0-1FEE37FB32CD}"/>
              </a:ext>
            </a:extLst>
          </p:cNvPr>
          <p:cNvSpPr txBox="1"/>
          <p:nvPr/>
        </p:nvSpPr>
        <p:spPr>
          <a:xfrm>
            <a:off x="678873" y="212187"/>
            <a:ext cx="3879272" cy="1200329"/>
          </a:xfrm>
          <a:prstGeom prst="rect">
            <a:avLst/>
          </a:prstGeom>
          <a:noFill/>
        </p:spPr>
        <p:txBody>
          <a:bodyPr wrap="square" rtlCol="0">
            <a:spAutoFit/>
          </a:bodyPr>
          <a:lstStyle/>
          <a:p>
            <a:r>
              <a:rPr lang="en-US" sz="3600" dirty="0"/>
              <a:t>Whose job is most important?</a:t>
            </a:r>
            <a:endParaRPr lang="en-GB" sz="3600" dirty="0"/>
          </a:p>
        </p:txBody>
      </p:sp>
    </p:spTree>
    <p:extLst>
      <p:ext uri="{BB962C8B-B14F-4D97-AF65-F5344CB8AC3E}">
        <p14:creationId xmlns:p14="http://schemas.microsoft.com/office/powerpoint/2010/main" val="8003550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ED678E-0DE3-BC13-0647-28B8F71B3A76}"/>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8E30E191-5C12-9CEB-DD6F-6AC1D0768372}"/>
              </a:ext>
            </a:extLst>
          </p:cNvPr>
          <p:cNvSpPr txBox="1"/>
          <p:nvPr/>
        </p:nvSpPr>
        <p:spPr>
          <a:xfrm>
            <a:off x="678873" y="212187"/>
            <a:ext cx="6012948" cy="1200329"/>
          </a:xfrm>
          <a:prstGeom prst="rect">
            <a:avLst/>
          </a:prstGeom>
          <a:noFill/>
        </p:spPr>
        <p:txBody>
          <a:bodyPr wrap="square" rtlCol="0">
            <a:spAutoFit/>
          </a:bodyPr>
          <a:lstStyle/>
          <a:p>
            <a:r>
              <a:rPr lang="en-US" sz="3600" dirty="0"/>
              <a:t>What did you learn about George, Dolly &amp; John?</a:t>
            </a:r>
            <a:endParaRPr lang="en-GB" sz="3600" dirty="0"/>
          </a:p>
        </p:txBody>
      </p:sp>
      <p:pic>
        <p:nvPicPr>
          <p:cNvPr id="4" name="Picture 3">
            <a:extLst>
              <a:ext uri="{FF2B5EF4-FFF2-40B4-BE49-F238E27FC236}">
                <a16:creationId xmlns:a16="http://schemas.microsoft.com/office/drawing/2014/main" id="{89EE9387-0C39-0AA4-CA13-747EE795BF6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041444" y="212187"/>
            <a:ext cx="4627265" cy="5832764"/>
          </a:xfrm>
          <a:prstGeom prst="rect">
            <a:avLst/>
          </a:prstGeom>
        </p:spPr>
      </p:pic>
      <p:pic>
        <p:nvPicPr>
          <p:cNvPr id="6" name="Picture 5" descr="SA.jpg">
            <a:extLst>
              <a:ext uri="{FF2B5EF4-FFF2-40B4-BE49-F238E27FC236}">
                <a16:creationId xmlns:a16="http://schemas.microsoft.com/office/drawing/2014/main" id="{504C7FD5-3FB5-95AD-1CFA-4127CF8E770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66583" y="2022763"/>
            <a:ext cx="3163571" cy="3281084"/>
          </a:xfrm>
          <a:prstGeom prst="rect">
            <a:avLst/>
          </a:prstGeom>
        </p:spPr>
      </p:pic>
      <p:pic>
        <p:nvPicPr>
          <p:cNvPr id="11" name="Picture 10" descr="WAAF.jpg">
            <a:extLst>
              <a:ext uri="{FF2B5EF4-FFF2-40B4-BE49-F238E27FC236}">
                <a16:creationId xmlns:a16="http://schemas.microsoft.com/office/drawing/2014/main" id="{94EA4126-0806-5F82-BE17-7E1BF1A1DBC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583642" y="2022763"/>
            <a:ext cx="3281083" cy="3281084"/>
          </a:xfrm>
          <a:prstGeom prst="rect">
            <a:avLst/>
          </a:prstGeom>
        </p:spPr>
      </p:pic>
    </p:spTree>
    <p:extLst>
      <p:ext uri="{BB962C8B-B14F-4D97-AF65-F5344CB8AC3E}">
        <p14:creationId xmlns:p14="http://schemas.microsoft.com/office/powerpoint/2010/main" val="623075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4F16D3-7235-1F5F-AF58-E12B470C927A}"/>
            </a:ext>
          </a:extLst>
        </p:cNvPr>
        <p:cNvGrpSpPr/>
        <p:nvPr/>
      </p:nvGrpSpPr>
      <p:grpSpPr>
        <a:xfrm>
          <a:off x="0" y="0"/>
          <a:ext cx="0" cy="0"/>
          <a:chOff x="0" y="0"/>
          <a:chExt cx="0" cy="0"/>
        </a:xfrm>
      </p:grpSpPr>
      <p:pic>
        <p:nvPicPr>
          <p:cNvPr id="2" name="Online Media 1" title="WWI Resources - Left Behind">
            <a:hlinkClick r:id="" action="ppaction://media"/>
            <a:extLst>
              <a:ext uri="{FF2B5EF4-FFF2-40B4-BE49-F238E27FC236}">
                <a16:creationId xmlns:a16="http://schemas.microsoft.com/office/drawing/2014/main" id="{BBF8DF28-A80A-C7F3-A519-9C6BEFE7714B}"/>
              </a:ext>
            </a:extLst>
          </p:cNvPr>
          <p:cNvPicPr>
            <a:picLocks noRot="1" noChangeAspect="1"/>
          </p:cNvPicPr>
          <p:nvPr>
            <a:videoFile r:link="rId1"/>
          </p:nvPr>
        </p:nvPicPr>
        <p:blipFill>
          <a:blip r:embed="rId4"/>
          <a:stretch>
            <a:fillRect/>
          </a:stretch>
        </p:blipFill>
        <p:spPr>
          <a:xfrm>
            <a:off x="22225" y="0"/>
            <a:ext cx="12169775" cy="6301472"/>
          </a:xfrm>
          <a:prstGeom prst="rect">
            <a:avLst/>
          </a:prstGeom>
        </p:spPr>
      </p:pic>
    </p:spTree>
    <p:extLst>
      <p:ext uri="{BB962C8B-B14F-4D97-AF65-F5344CB8AC3E}">
        <p14:creationId xmlns:p14="http://schemas.microsoft.com/office/powerpoint/2010/main" val="3986295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6029D9-D464-47A8-0F39-A9953EFF062B}"/>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20E32715-4411-8D96-EAF3-4E029D6D4C5C}"/>
              </a:ext>
            </a:extLst>
          </p:cNvPr>
          <p:cNvSpPr txBox="1"/>
          <p:nvPr/>
        </p:nvSpPr>
        <p:spPr>
          <a:xfrm>
            <a:off x="318654" y="567159"/>
            <a:ext cx="6368104" cy="2954655"/>
          </a:xfrm>
          <a:prstGeom prst="rect">
            <a:avLst/>
          </a:prstGeom>
          <a:noFill/>
        </p:spPr>
        <p:txBody>
          <a:bodyPr wrap="square" rtlCol="0">
            <a:spAutoFit/>
          </a:bodyPr>
          <a:lstStyle/>
          <a:p>
            <a:r>
              <a:rPr lang="en-GB" sz="2800" b="1" dirty="0"/>
              <a:t>Communities at War</a:t>
            </a:r>
          </a:p>
          <a:p>
            <a:pPr lvl="0"/>
            <a:r>
              <a:rPr lang="en-GB" sz="2800" dirty="0"/>
              <a:t>What happens when lots of people leave a community?</a:t>
            </a:r>
          </a:p>
          <a:p>
            <a:pPr lvl="0"/>
            <a:r>
              <a:rPr lang="en-GB" sz="2800" dirty="0"/>
              <a:t>Who has to do the work?</a:t>
            </a:r>
          </a:p>
          <a:p>
            <a:pPr lvl="0"/>
            <a:r>
              <a:rPr lang="en-GB" sz="2800" dirty="0"/>
              <a:t>How might life change?</a:t>
            </a:r>
          </a:p>
          <a:p>
            <a:endParaRPr lang="en-GB" sz="2800" b="1" dirty="0"/>
          </a:p>
          <a:p>
            <a:endParaRPr lang="en-GB" b="1" dirty="0"/>
          </a:p>
        </p:txBody>
      </p:sp>
      <p:pic>
        <p:nvPicPr>
          <p:cNvPr id="2" name="Picture 1">
            <a:extLst>
              <a:ext uri="{FF2B5EF4-FFF2-40B4-BE49-F238E27FC236}">
                <a16:creationId xmlns:a16="http://schemas.microsoft.com/office/drawing/2014/main" id="{C3F34DAE-9AB2-6D68-3072-3D6C66FBFB82}"/>
              </a:ext>
            </a:extLst>
          </p:cNvPr>
          <p:cNvPicPr>
            <a:picLocks noChangeAspect="1"/>
          </p:cNvPicPr>
          <p:nvPr/>
        </p:nvPicPr>
        <p:blipFill>
          <a:blip r:embed="rId3"/>
          <a:stretch>
            <a:fillRect/>
          </a:stretch>
        </p:blipFill>
        <p:spPr>
          <a:xfrm>
            <a:off x="6941127" y="311727"/>
            <a:ext cx="4695287" cy="3657600"/>
          </a:xfrm>
          <a:prstGeom prst="rect">
            <a:avLst/>
          </a:prstGeom>
        </p:spPr>
      </p:pic>
      <p:pic>
        <p:nvPicPr>
          <p:cNvPr id="3" name="Picture 2" descr="Women water carriers">
            <a:extLst>
              <a:ext uri="{FF2B5EF4-FFF2-40B4-BE49-F238E27FC236}">
                <a16:creationId xmlns:a16="http://schemas.microsoft.com/office/drawing/2014/main" id="{4391505E-7D7C-29C6-A2FC-C2438ABAFCD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203661" y="4156364"/>
            <a:ext cx="4170218" cy="1891145"/>
          </a:xfrm>
          <a:prstGeom prst="rect">
            <a:avLst/>
          </a:prstGeom>
        </p:spPr>
      </p:pic>
      <p:pic>
        <p:nvPicPr>
          <p:cNvPr id="4" name="Picture 3" descr="Food and Nutrition (Africa)">
            <a:extLst>
              <a:ext uri="{FF2B5EF4-FFF2-40B4-BE49-F238E27FC236}">
                <a16:creationId xmlns:a16="http://schemas.microsoft.com/office/drawing/2014/main" id="{DD972C51-11E5-1150-7AB4-BD25EA1F34EB}"/>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1371601" y="2978728"/>
            <a:ext cx="4511594" cy="3068782"/>
          </a:xfrm>
          <a:prstGeom prst="rect">
            <a:avLst/>
          </a:prstGeom>
        </p:spPr>
      </p:pic>
    </p:spTree>
    <p:extLst>
      <p:ext uri="{BB962C8B-B14F-4D97-AF65-F5344CB8AC3E}">
        <p14:creationId xmlns:p14="http://schemas.microsoft.com/office/powerpoint/2010/main" val="35651200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AE1ADA-860C-4C34-F0B5-7EC54C01AB70}"/>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0FBA13DE-6B8E-7C88-B767-C0564ABDF5AA}"/>
              </a:ext>
            </a:extLst>
          </p:cNvPr>
          <p:cNvSpPr txBox="1"/>
          <p:nvPr/>
        </p:nvSpPr>
        <p:spPr>
          <a:xfrm>
            <a:off x="360219" y="249382"/>
            <a:ext cx="5958856" cy="1938992"/>
          </a:xfrm>
          <a:prstGeom prst="rect">
            <a:avLst/>
          </a:prstGeom>
          <a:noFill/>
        </p:spPr>
        <p:txBody>
          <a:bodyPr wrap="square" rtlCol="0">
            <a:spAutoFit/>
          </a:bodyPr>
          <a:lstStyle/>
          <a:p>
            <a:r>
              <a:rPr lang="en-US" sz="2800" b="1" dirty="0"/>
              <a:t>Forgotten Voices Writing Activity</a:t>
            </a:r>
          </a:p>
          <a:p>
            <a:endParaRPr lang="en-US" sz="2800" dirty="0"/>
          </a:p>
          <a:p>
            <a:r>
              <a:rPr lang="en-US" sz="2800" dirty="0"/>
              <a:t>What are we thinking and feeling?</a:t>
            </a:r>
          </a:p>
          <a:p>
            <a:endParaRPr lang="en-US" dirty="0"/>
          </a:p>
          <a:p>
            <a:endParaRPr lang="en-GB" dirty="0"/>
          </a:p>
        </p:txBody>
      </p:sp>
      <p:pic>
        <p:nvPicPr>
          <p:cNvPr id="9" name="Picture 8" descr="Unidentified photographer. 'Dressing hair. Women of the E. Coast. Africa' Tanzania, early twentieth century from the exhibition 'Distance and Desire: Encounters with the African Archive Part III: Poetics and Politics' at The Walther Collection Project Space, New York, march - May, 2013">
            <a:extLst>
              <a:ext uri="{FF2B5EF4-FFF2-40B4-BE49-F238E27FC236}">
                <a16:creationId xmlns:a16="http://schemas.microsoft.com/office/drawing/2014/main" id="{2D6F73E6-72F2-CA44-E187-AEE4315FF565}"/>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197224" y="1842167"/>
            <a:ext cx="5839372" cy="4239979"/>
          </a:xfrm>
          <a:prstGeom prst="rect">
            <a:avLst/>
          </a:prstGeom>
        </p:spPr>
      </p:pic>
      <p:pic>
        <p:nvPicPr>
          <p:cNvPr id="2" name="Picture 1" descr="Troops of the Kings African Rifles on the march, 1916 | Online Collection |  National Army Museum, London">
            <a:extLst>
              <a:ext uri="{FF2B5EF4-FFF2-40B4-BE49-F238E27FC236}">
                <a16:creationId xmlns:a16="http://schemas.microsoft.com/office/drawing/2014/main" id="{05A58069-B38B-DC52-B105-44D786AE1F82}"/>
              </a:ext>
            </a:extLst>
          </p:cNvPr>
          <p:cNvPicPr>
            <a:picLocks noChangeAspect="1"/>
          </p:cNvPicPr>
          <p:nvPr/>
        </p:nvPicPr>
        <p:blipFill>
          <a:blip r:embed="rId4"/>
          <a:stretch>
            <a:fillRect/>
          </a:stretch>
        </p:blipFill>
        <p:spPr>
          <a:xfrm>
            <a:off x="6155403" y="249382"/>
            <a:ext cx="5839373" cy="5832764"/>
          </a:xfrm>
          <a:prstGeom prst="rect">
            <a:avLst/>
          </a:prstGeom>
        </p:spPr>
      </p:pic>
    </p:spTree>
    <p:extLst>
      <p:ext uri="{BB962C8B-B14F-4D97-AF65-F5344CB8AC3E}">
        <p14:creationId xmlns:p14="http://schemas.microsoft.com/office/powerpoint/2010/main" val="195373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4E79A8-AE76-EB99-0885-6D5622FC6501}"/>
            </a:ext>
          </a:extLst>
        </p:cNvPr>
        <p:cNvGrpSpPr/>
        <p:nvPr/>
      </p:nvGrpSpPr>
      <p:grpSpPr>
        <a:xfrm>
          <a:off x="0" y="0"/>
          <a:ext cx="0" cy="0"/>
          <a:chOff x="0" y="0"/>
          <a:chExt cx="0" cy="0"/>
        </a:xfrm>
      </p:grpSpPr>
      <p:pic>
        <p:nvPicPr>
          <p:cNvPr id="2" name="Picture 1" descr="May be an image of lighting and christmas tree">
            <a:extLst>
              <a:ext uri="{FF2B5EF4-FFF2-40B4-BE49-F238E27FC236}">
                <a16:creationId xmlns:a16="http://schemas.microsoft.com/office/drawing/2014/main" id="{74BBE6E8-6494-98A5-461E-0592DA035F15}"/>
              </a:ext>
            </a:extLst>
          </p:cNvPr>
          <p:cNvPicPr>
            <a:picLocks noChangeAspect="1"/>
          </p:cNvPicPr>
          <p:nvPr/>
        </p:nvPicPr>
        <p:blipFill>
          <a:blip r:embed="rId3"/>
          <a:stretch>
            <a:fillRect/>
          </a:stretch>
        </p:blipFill>
        <p:spPr>
          <a:xfrm>
            <a:off x="6098598" y="857250"/>
            <a:ext cx="5010150" cy="5143500"/>
          </a:xfrm>
          <a:prstGeom prst="rect">
            <a:avLst/>
          </a:prstGeom>
        </p:spPr>
      </p:pic>
      <p:pic>
        <p:nvPicPr>
          <p:cNvPr id="3" name="Picture 2">
            <a:extLst>
              <a:ext uri="{FF2B5EF4-FFF2-40B4-BE49-F238E27FC236}">
                <a16:creationId xmlns:a16="http://schemas.microsoft.com/office/drawing/2014/main" id="{01F2E247-EBF6-F161-37B6-8E1B6FBC3B5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83252" y="857250"/>
            <a:ext cx="4581144" cy="5143500"/>
          </a:xfrm>
          <a:prstGeom prst="rect">
            <a:avLst/>
          </a:prstGeom>
        </p:spPr>
      </p:pic>
      <p:sp>
        <p:nvSpPr>
          <p:cNvPr id="4" name="TextBox 3">
            <a:extLst>
              <a:ext uri="{FF2B5EF4-FFF2-40B4-BE49-F238E27FC236}">
                <a16:creationId xmlns:a16="http://schemas.microsoft.com/office/drawing/2014/main" id="{80B36E05-BAAA-A509-183B-B913C0DD4555}"/>
              </a:ext>
            </a:extLst>
          </p:cNvPr>
          <p:cNvSpPr txBox="1"/>
          <p:nvPr/>
        </p:nvSpPr>
        <p:spPr>
          <a:xfrm>
            <a:off x="484909" y="193963"/>
            <a:ext cx="10875818" cy="523220"/>
          </a:xfrm>
          <a:prstGeom prst="rect">
            <a:avLst/>
          </a:prstGeom>
          <a:noFill/>
        </p:spPr>
        <p:txBody>
          <a:bodyPr wrap="square" rtlCol="0">
            <a:spAutoFit/>
          </a:bodyPr>
          <a:lstStyle/>
          <a:p>
            <a:r>
              <a:rPr lang="en-US" sz="2800" dirty="0"/>
              <a:t>Remembering the Forgotten-The Freetown Memorial, Sierra Leone, 2026</a:t>
            </a:r>
            <a:endParaRPr lang="en-GB" sz="2800" dirty="0"/>
          </a:p>
        </p:txBody>
      </p:sp>
    </p:spTree>
    <p:extLst>
      <p:ext uri="{BB962C8B-B14F-4D97-AF65-F5344CB8AC3E}">
        <p14:creationId xmlns:p14="http://schemas.microsoft.com/office/powerpoint/2010/main" val="14214377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984DBC-15B1-F938-6E5D-C6A7D46DC1F7}"/>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BE3C8564-2B94-03E2-5D7D-3E53A3C9FCAA}"/>
              </a:ext>
            </a:extLst>
          </p:cNvPr>
          <p:cNvSpPr txBox="1"/>
          <p:nvPr/>
        </p:nvSpPr>
        <p:spPr>
          <a:xfrm>
            <a:off x="637308" y="196972"/>
            <a:ext cx="10529455" cy="954107"/>
          </a:xfrm>
          <a:prstGeom prst="rect">
            <a:avLst/>
          </a:prstGeom>
          <a:noFill/>
        </p:spPr>
        <p:txBody>
          <a:bodyPr wrap="square" rtlCol="0">
            <a:spAutoFit/>
          </a:bodyPr>
          <a:lstStyle/>
          <a:p>
            <a:r>
              <a:rPr lang="en-US" sz="2800" dirty="0"/>
              <a:t>Remembering the Forgotten - The Cape Town </a:t>
            </a:r>
            <a:r>
              <a:rPr lang="en-US" sz="2800" dirty="0" err="1"/>
              <a:t>Labour</a:t>
            </a:r>
            <a:r>
              <a:rPr lang="en-US" sz="2800" dirty="0"/>
              <a:t> Corps Memorial, South Africa, 2025</a:t>
            </a:r>
            <a:endParaRPr lang="en-GB" sz="2800" dirty="0"/>
          </a:p>
        </p:txBody>
      </p:sp>
      <p:pic>
        <p:nvPicPr>
          <p:cNvPr id="6" name="Picture 5" descr="Cape Town Memorial - CWGC">
            <a:extLst>
              <a:ext uri="{FF2B5EF4-FFF2-40B4-BE49-F238E27FC236}">
                <a16:creationId xmlns:a16="http://schemas.microsoft.com/office/drawing/2014/main" id="{CEEEE75E-F20B-D913-79D4-BDFA0A103B1B}"/>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6386945" y="857250"/>
            <a:ext cx="5209309" cy="5143500"/>
          </a:xfrm>
          <a:prstGeom prst="rect">
            <a:avLst/>
          </a:prstGeom>
        </p:spPr>
      </p:pic>
      <p:pic>
        <p:nvPicPr>
          <p:cNvPr id="7" name="Picture 6" descr="The Cape Town Labour Corps Memorial - CWGC">
            <a:extLst>
              <a:ext uri="{FF2B5EF4-FFF2-40B4-BE49-F238E27FC236}">
                <a16:creationId xmlns:a16="http://schemas.microsoft.com/office/drawing/2014/main" id="{24341014-2F1F-B06D-2C9E-1ED75EF852D6}"/>
              </a:ext>
            </a:extLst>
          </p:cNvPr>
          <p:cNvPicPr>
            <a:picLocks noChangeAspect="1"/>
          </p:cNvPicPr>
          <p:nvPr/>
        </p:nvPicPr>
        <p:blipFill>
          <a:blip r:embed="rId4"/>
          <a:stretch>
            <a:fillRect/>
          </a:stretch>
        </p:blipFill>
        <p:spPr>
          <a:xfrm>
            <a:off x="381000" y="1579419"/>
            <a:ext cx="5832763" cy="3894859"/>
          </a:xfrm>
          <a:prstGeom prst="rect">
            <a:avLst/>
          </a:prstGeom>
        </p:spPr>
      </p:pic>
    </p:spTree>
    <p:extLst>
      <p:ext uri="{BB962C8B-B14F-4D97-AF65-F5344CB8AC3E}">
        <p14:creationId xmlns:p14="http://schemas.microsoft.com/office/powerpoint/2010/main" val="36867267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8276CD-B93A-77F6-DBF0-8BEAB4B70481}"/>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0A032724-2896-9CAD-B957-8B7C80EF3630}"/>
              </a:ext>
            </a:extLst>
          </p:cNvPr>
          <p:cNvSpPr txBox="1"/>
          <p:nvPr/>
        </p:nvSpPr>
        <p:spPr>
          <a:xfrm>
            <a:off x="555585" y="567159"/>
            <a:ext cx="11080830" cy="923330"/>
          </a:xfrm>
          <a:prstGeom prst="rect">
            <a:avLst/>
          </a:prstGeom>
          <a:noFill/>
        </p:spPr>
        <p:txBody>
          <a:bodyPr wrap="square" rtlCol="0">
            <a:spAutoFit/>
          </a:bodyPr>
          <a:lstStyle/>
          <a:p>
            <a:r>
              <a:rPr lang="en-US" dirty="0"/>
              <a:t>Look at Cape Town and Sierra </a:t>
            </a:r>
            <a:r>
              <a:rPr lang="en-US" dirty="0" err="1"/>
              <a:t>leone</a:t>
            </a:r>
            <a:r>
              <a:rPr lang="en-US" dirty="0"/>
              <a:t> memorials and discuss design </a:t>
            </a:r>
            <a:r>
              <a:rPr lang="en-US" dirty="0" err="1"/>
              <a:t>etc</a:t>
            </a:r>
            <a:endParaRPr lang="en-US" dirty="0"/>
          </a:p>
          <a:p>
            <a:endParaRPr lang="en-US" dirty="0"/>
          </a:p>
          <a:p>
            <a:r>
              <a:rPr lang="en-US" dirty="0"/>
              <a:t>Why is it important we do this now?</a:t>
            </a:r>
            <a:endParaRPr lang="en-GB" dirty="0"/>
          </a:p>
        </p:txBody>
      </p:sp>
      <p:pic>
        <p:nvPicPr>
          <p:cNvPr id="3" name="SA Memorial clip">
            <a:hlinkClick r:id="" action="ppaction://media"/>
            <a:extLst>
              <a:ext uri="{FF2B5EF4-FFF2-40B4-BE49-F238E27FC236}">
                <a16:creationId xmlns:a16="http://schemas.microsoft.com/office/drawing/2014/main" id="{3985A7D7-F858-E4D9-2C58-893412A4E7F2}"/>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290841"/>
          </a:xfrm>
          <a:prstGeom prst="rect">
            <a:avLst/>
          </a:prstGeom>
        </p:spPr>
      </p:pic>
    </p:spTree>
    <p:extLst>
      <p:ext uri="{BB962C8B-B14F-4D97-AF65-F5344CB8AC3E}">
        <p14:creationId xmlns:p14="http://schemas.microsoft.com/office/powerpoint/2010/main" val="2743732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138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EC48FC-C5C3-3392-5C1C-4046A71E6FEB}"/>
            </a:ext>
          </a:extLst>
        </p:cNvPr>
        <p:cNvGrpSpPr/>
        <p:nvPr/>
      </p:nvGrpSpPr>
      <p:grpSpPr>
        <a:xfrm>
          <a:off x="0" y="0"/>
          <a:ext cx="0" cy="0"/>
          <a:chOff x="0" y="0"/>
          <a:chExt cx="0" cy="0"/>
        </a:xfrm>
      </p:grpSpPr>
      <p:pic>
        <p:nvPicPr>
          <p:cNvPr id="2" name="Picture 1" descr="South Africa war memorial: Black World War One servicemen finally honoured - BBC News">
            <a:extLst>
              <a:ext uri="{FF2B5EF4-FFF2-40B4-BE49-F238E27FC236}">
                <a16:creationId xmlns:a16="http://schemas.microsoft.com/office/drawing/2014/main" id="{1844C849-7A8E-CC03-5729-FE54B08B69D5}"/>
              </a:ext>
            </a:extLst>
          </p:cNvPr>
          <p:cNvPicPr>
            <a:picLocks noChangeAspect="1"/>
          </p:cNvPicPr>
          <p:nvPr/>
        </p:nvPicPr>
        <p:blipFill>
          <a:blip r:embed="rId3"/>
          <a:stretch>
            <a:fillRect/>
          </a:stretch>
        </p:blipFill>
        <p:spPr>
          <a:xfrm>
            <a:off x="3274002" y="567159"/>
            <a:ext cx="8571634" cy="5187219"/>
          </a:xfrm>
          <a:prstGeom prst="rect">
            <a:avLst/>
          </a:prstGeom>
        </p:spPr>
      </p:pic>
      <p:sp>
        <p:nvSpPr>
          <p:cNvPr id="3" name="TextBox 2">
            <a:extLst>
              <a:ext uri="{FF2B5EF4-FFF2-40B4-BE49-F238E27FC236}">
                <a16:creationId xmlns:a16="http://schemas.microsoft.com/office/drawing/2014/main" id="{E67AB824-BBFB-3087-4104-C60D3BE517A7}"/>
              </a:ext>
            </a:extLst>
          </p:cNvPr>
          <p:cNvSpPr txBox="1"/>
          <p:nvPr/>
        </p:nvSpPr>
        <p:spPr>
          <a:xfrm>
            <a:off x="346364" y="753764"/>
            <a:ext cx="2424545" cy="4524315"/>
          </a:xfrm>
          <a:prstGeom prst="rect">
            <a:avLst/>
          </a:prstGeom>
          <a:noFill/>
        </p:spPr>
        <p:txBody>
          <a:bodyPr wrap="square" rtlCol="0">
            <a:spAutoFit/>
          </a:bodyPr>
          <a:lstStyle/>
          <a:p>
            <a:r>
              <a:rPr lang="en-US" sz="2400" dirty="0"/>
              <a:t>These are traditional South African praise singers and they are </a:t>
            </a:r>
            <a:r>
              <a:rPr lang="en-US" sz="2400" dirty="0" err="1"/>
              <a:t>honouring</a:t>
            </a:r>
            <a:r>
              <a:rPr lang="en-US" sz="2400" dirty="0"/>
              <a:t> the dead remembered at the memorial.</a:t>
            </a:r>
          </a:p>
          <a:p>
            <a:endParaRPr lang="en-US" sz="2400" dirty="0"/>
          </a:p>
          <a:p>
            <a:r>
              <a:rPr lang="en-US" sz="2400" dirty="0"/>
              <a:t>Why was this a key part of the ceremony?</a:t>
            </a:r>
            <a:endParaRPr lang="en-GB" sz="2400" dirty="0"/>
          </a:p>
        </p:txBody>
      </p:sp>
    </p:spTree>
    <p:extLst>
      <p:ext uri="{BB962C8B-B14F-4D97-AF65-F5344CB8AC3E}">
        <p14:creationId xmlns:p14="http://schemas.microsoft.com/office/powerpoint/2010/main" val="6911976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E1F476-5CEC-8C98-CA9C-4481BF700C04}"/>
            </a:ext>
          </a:extLst>
        </p:cNvPr>
        <p:cNvGrpSpPr/>
        <p:nvPr/>
      </p:nvGrpSpPr>
      <p:grpSpPr>
        <a:xfrm>
          <a:off x="0" y="0"/>
          <a:ext cx="0" cy="0"/>
          <a:chOff x="0" y="0"/>
          <a:chExt cx="0" cy="0"/>
        </a:xfrm>
      </p:grpSpPr>
      <p:pic>
        <p:nvPicPr>
          <p:cNvPr id="2" name="Picture 1" descr="File:Kavirondo (BEA) porters of the 2nd Road Corps. Chikukwe Swamp, January 1918.jpg - Wikimedia Commons">
            <a:extLst>
              <a:ext uri="{FF2B5EF4-FFF2-40B4-BE49-F238E27FC236}">
                <a16:creationId xmlns:a16="http://schemas.microsoft.com/office/drawing/2014/main" id="{ACAD6126-7E5C-F83E-AFEB-05955AB8A2CD}"/>
              </a:ext>
            </a:extLst>
          </p:cNvPr>
          <p:cNvPicPr>
            <a:picLocks noChangeAspect="1"/>
          </p:cNvPicPr>
          <p:nvPr/>
        </p:nvPicPr>
        <p:blipFill>
          <a:blip r:embed="rId3">
            <a:alphaModFix amt="40000"/>
          </a:blip>
          <a:stretch>
            <a:fillRect/>
          </a:stretch>
        </p:blipFill>
        <p:spPr>
          <a:xfrm>
            <a:off x="0" y="46"/>
            <a:ext cx="12192000" cy="6290841"/>
          </a:xfrm>
          <a:prstGeom prst="rect">
            <a:avLst/>
          </a:prstGeom>
        </p:spPr>
      </p:pic>
      <p:sp>
        <p:nvSpPr>
          <p:cNvPr id="3" name="TextBox 2">
            <a:extLst>
              <a:ext uri="{FF2B5EF4-FFF2-40B4-BE49-F238E27FC236}">
                <a16:creationId xmlns:a16="http://schemas.microsoft.com/office/drawing/2014/main" id="{27A46AAC-32AE-0BED-8F8B-9C3BF81FA7E4}"/>
              </a:ext>
            </a:extLst>
          </p:cNvPr>
          <p:cNvSpPr txBox="1"/>
          <p:nvPr/>
        </p:nvSpPr>
        <p:spPr>
          <a:xfrm>
            <a:off x="1392382" y="1718285"/>
            <a:ext cx="2507673" cy="830997"/>
          </a:xfrm>
          <a:prstGeom prst="rect">
            <a:avLst/>
          </a:prstGeom>
          <a:solidFill>
            <a:schemeClr val="bg1"/>
          </a:solidFill>
        </p:spPr>
        <p:txBody>
          <a:bodyPr wrap="square" rtlCol="0">
            <a:spAutoFit/>
          </a:bodyPr>
          <a:lstStyle/>
          <a:p>
            <a:r>
              <a:rPr lang="en-US" sz="2400" dirty="0"/>
              <a:t>‘the searching of mothers roving’</a:t>
            </a:r>
            <a:endParaRPr lang="en-GB" sz="2400" dirty="0"/>
          </a:p>
        </p:txBody>
      </p:sp>
      <p:sp>
        <p:nvSpPr>
          <p:cNvPr id="6" name="TextBox 5">
            <a:extLst>
              <a:ext uri="{FF2B5EF4-FFF2-40B4-BE49-F238E27FC236}">
                <a16:creationId xmlns:a16="http://schemas.microsoft.com/office/drawing/2014/main" id="{05B66A0A-5343-C73F-5837-6010B47D5378}"/>
              </a:ext>
            </a:extLst>
          </p:cNvPr>
          <p:cNvSpPr txBox="1"/>
          <p:nvPr/>
        </p:nvSpPr>
        <p:spPr>
          <a:xfrm>
            <a:off x="484910" y="3109066"/>
            <a:ext cx="3241962" cy="830997"/>
          </a:xfrm>
          <a:prstGeom prst="rect">
            <a:avLst/>
          </a:prstGeom>
          <a:solidFill>
            <a:schemeClr val="bg1"/>
          </a:solidFill>
        </p:spPr>
        <p:txBody>
          <a:bodyPr wrap="square" rtlCol="0">
            <a:spAutoFit/>
          </a:bodyPr>
          <a:lstStyle/>
          <a:p>
            <a:r>
              <a:rPr lang="en-US" sz="2400" dirty="0"/>
              <a:t>‘what tongue was cut from your history?’</a:t>
            </a:r>
            <a:endParaRPr lang="en-GB" sz="2400" dirty="0"/>
          </a:p>
        </p:txBody>
      </p:sp>
      <p:sp>
        <p:nvSpPr>
          <p:cNvPr id="8" name="TextBox 7">
            <a:extLst>
              <a:ext uri="{FF2B5EF4-FFF2-40B4-BE49-F238E27FC236}">
                <a16:creationId xmlns:a16="http://schemas.microsoft.com/office/drawing/2014/main" id="{B1F6C81E-0516-2582-A6BA-7823496E9565}"/>
              </a:ext>
            </a:extLst>
          </p:cNvPr>
          <p:cNvSpPr txBox="1"/>
          <p:nvPr/>
        </p:nvSpPr>
        <p:spPr>
          <a:xfrm>
            <a:off x="1392382" y="4551185"/>
            <a:ext cx="3241962" cy="1200329"/>
          </a:xfrm>
          <a:prstGeom prst="rect">
            <a:avLst/>
          </a:prstGeom>
          <a:solidFill>
            <a:schemeClr val="bg1"/>
          </a:solidFill>
        </p:spPr>
        <p:txBody>
          <a:bodyPr wrap="square" rtlCol="0">
            <a:spAutoFit/>
          </a:bodyPr>
          <a:lstStyle/>
          <a:p>
            <a:r>
              <a:rPr lang="en-US" sz="2400" dirty="0"/>
              <a:t>‘from today you will be carried, you are borne, now and forever’</a:t>
            </a:r>
            <a:endParaRPr lang="en-GB" sz="2400" dirty="0"/>
          </a:p>
        </p:txBody>
      </p:sp>
      <p:sp>
        <p:nvSpPr>
          <p:cNvPr id="10" name="TextBox 9">
            <a:extLst>
              <a:ext uri="{FF2B5EF4-FFF2-40B4-BE49-F238E27FC236}">
                <a16:creationId xmlns:a16="http://schemas.microsoft.com/office/drawing/2014/main" id="{CEE5624A-8C39-284B-5A0D-30C9766CB301}"/>
              </a:ext>
            </a:extLst>
          </p:cNvPr>
          <p:cNvSpPr txBox="1"/>
          <p:nvPr/>
        </p:nvSpPr>
        <p:spPr>
          <a:xfrm>
            <a:off x="6761019" y="1718285"/>
            <a:ext cx="3103417" cy="830997"/>
          </a:xfrm>
          <a:prstGeom prst="rect">
            <a:avLst/>
          </a:prstGeom>
          <a:solidFill>
            <a:schemeClr val="bg1"/>
          </a:solidFill>
        </p:spPr>
        <p:txBody>
          <a:bodyPr wrap="square" rtlCol="0">
            <a:spAutoFit/>
          </a:bodyPr>
          <a:lstStyle/>
          <a:p>
            <a:r>
              <a:rPr lang="en-US" sz="2400" dirty="0"/>
              <a:t>‘Did we not also stand for the same cause?’</a:t>
            </a:r>
            <a:endParaRPr lang="en-GB" sz="2400" dirty="0"/>
          </a:p>
        </p:txBody>
      </p:sp>
      <p:sp>
        <p:nvSpPr>
          <p:cNvPr id="12" name="TextBox 11">
            <a:extLst>
              <a:ext uri="{FF2B5EF4-FFF2-40B4-BE49-F238E27FC236}">
                <a16:creationId xmlns:a16="http://schemas.microsoft.com/office/drawing/2014/main" id="{A76D2E31-C489-E2C7-CCAF-04CB9B6755A9}"/>
              </a:ext>
            </a:extLst>
          </p:cNvPr>
          <p:cNvSpPr txBox="1"/>
          <p:nvPr/>
        </p:nvSpPr>
        <p:spPr>
          <a:xfrm>
            <a:off x="6761019" y="4539550"/>
            <a:ext cx="2937163" cy="1200329"/>
          </a:xfrm>
          <a:prstGeom prst="rect">
            <a:avLst/>
          </a:prstGeom>
          <a:solidFill>
            <a:schemeClr val="bg1"/>
          </a:solidFill>
        </p:spPr>
        <p:txBody>
          <a:bodyPr wrap="square" rtlCol="0">
            <a:spAutoFit/>
          </a:bodyPr>
          <a:lstStyle/>
          <a:p>
            <a:r>
              <a:rPr lang="en-US" sz="2400" dirty="0"/>
              <a:t>‘Your loved ones are still waiting for news of your return’</a:t>
            </a:r>
            <a:endParaRPr lang="en-GB" sz="2400" dirty="0"/>
          </a:p>
        </p:txBody>
      </p:sp>
      <p:sp>
        <p:nvSpPr>
          <p:cNvPr id="16" name="TextBox 15">
            <a:extLst>
              <a:ext uri="{FF2B5EF4-FFF2-40B4-BE49-F238E27FC236}">
                <a16:creationId xmlns:a16="http://schemas.microsoft.com/office/drawing/2014/main" id="{950EC236-789B-4B80-CEC3-A52F1E7AA4EB}"/>
              </a:ext>
            </a:extLst>
          </p:cNvPr>
          <p:cNvSpPr txBox="1"/>
          <p:nvPr/>
        </p:nvSpPr>
        <p:spPr>
          <a:xfrm>
            <a:off x="7807036" y="3109067"/>
            <a:ext cx="2937163" cy="830997"/>
          </a:xfrm>
          <a:prstGeom prst="rect">
            <a:avLst/>
          </a:prstGeom>
          <a:solidFill>
            <a:schemeClr val="bg1"/>
          </a:solidFill>
        </p:spPr>
        <p:txBody>
          <a:bodyPr wrap="square" rtlCol="0">
            <a:spAutoFit/>
          </a:bodyPr>
          <a:lstStyle/>
          <a:p>
            <a:r>
              <a:rPr lang="en-US" sz="2400" dirty="0"/>
              <a:t>‘We write to fill the void of history books’</a:t>
            </a:r>
            <a:endParaRPr lang="en-GB" sz="2400" dirty="0"/>
          </a:p>
        </p:txBody>
      </p:sp>
      <p:sp>
        <p:nvSpPr>
          <p:cNvPr id="19" name="TextBox 18">
            <a:extLst>
              <a:ext uri="{FF2B5EF4-FFF2-40B4-BE49-F238E27FC236}">
                <a16:creationId xmlns:a16="http://schemas.microsoft.com/office/drawing/2014/main" id="{E0B4663D-2F2B-AC09-1991-5FFD33B04DC0}"/>
              </a:ext>
            </a:extLst>
          </p:cNvPr>
          <p:cNvSpPr txBox="1"/>
          <p:nvPr/>
        </p:nvSpPr>
        <p:spPr>
          <a:xfrm>
            <a:off x="706582" y="484908"/>
            <a:ext cx="3491345" cy="830997"/>
          </a:xfrm>
          <a:prstGeom prst="rect">
            <a:avLst/>
          </a:prstGeom>
          <a:noFill/>
        </p:spPr>
        <p:txBody>
          <a:bodyPr wrap="square" rtlCol="0">
            <a:spAutoFit/>
          </a:bodyPr>
          <a:lstStyle/>
          <a:p>
            <a:r>
              <a:rPr lang="en-US" sz="2400" b="1" dirty="0"/>
              <a:t>Borne</a:t>
            </a:r>
            <a:r>
              <a:rPr lang="en-US" sz="2400" dirty="0"/>
              <a:t>: Nii </a:t>
            </a:r>
            <a:r>
              <a:rPr lang="en-US" sz="2400" dirty="0" err="1"/>
              <a:t>Ayikwei</a:t>
            </a:r>
            <a:r>
              <a:rPr lang="en-US" sz="2400" dirty="0"/>
              <a:t> Parks &amp; Julian </a:t>
            </a:r>
            <a:r>
              <a:rPr lang="en-US" sz="2400" dirty="0" err="1"/>
              <a:t>Knxx</a:t>
            </a:r>
            <a:r>
              <a:rPr lang="en-US" sz="2400" dirty="0"/>
              <a:t> </a:t>
            </a:r>
            <a:endParaRPr lang="en-GB" sz="2400" dirty="0"/>
          </a:p>
        </p:txBody>
      </p:sp>
      <p:sp>
        <p:nvSpPr>
          <p:cNvPr id="21" name="TextBox 20">
            <a:extLst>
              <a:ext uri="{FF2B5EF4-FFF2-40B4-BE49-F238E27FC236}">
                <a16:creationId xmlns:a16="http://schemas.microsoft.com/office/drawing/2014/main" id="{3C0ADD13-9146-A160-0300-8DCEE2CC7A37}"/>
              </a:ext>
            </a:extLst>
          </p:cNvPr>
          <p:cNvSpPr txBox="1"/>
          <p:nvPr/>
        </p:nvSpPr>
        <p:spPr>
          <a:xfrm>
            <a:off x="6483927" y="450570"/>
            <a:ext cx="4572000" cy="830997"/>
          </a:xfrm>
          <a:prstGeom prst="rect">
            <a:avLst/>
          </a:prstGeom>
          <a:noFill/>
        </p:spPr>
        <p:txBody>
          <a:bodyPr wrap="square" rtlCol="0">
            <a:spAutoFit/>
          </a:bodyPr>
          <a:lstStyle/>
          <a:p>
            <a:r>
              <a:rPr lang="en-US" sz="2400" b="1" dirty="0"/>
              <a:t>Your Legacies Are Preserved Here</a:t>
            </a:r>
            <a:r>
              <a:rPr lang="en-US" sz="2400" dirty="0"/>
              <a:t>: </a:t>
            </a:r>
            <a:r>
              <a:rPr lang="en-US" sz="2400" dirty="0" err="1"/>
              <a:t>Koleka</a:t>
            </a:r>
            <a:r>
              <a:rPr lang="en-US" sz="2400" dirty="0"/>
              <a:t> </a:t>
            </a:r>
            <a:r>
              <a:rPr lang="en-US" sz="2400" dirty="0" err="1"/>
              <a:t>Putuma</a:t>
            </a:r>
            <a:r>
              <a:rPr lang="en-US" sz="2400" dirty="0"/>
              <a:t> &amp; Daljit Nagra</a:t>
            </a:r>
            <a:endParaRPr lang="en-GB" sz="2400" dirty="0"/>
          </a:p>
        </p:txBody>
      </p:sp>
    </p:spTree>
    <p:extLst>
      <p:ext uri="{BB962C8B-B14F-4D97-AF65-F5344CB8AC3E}">
        <p14:creationId xmlns:p14="http://schemas.microsoft.com/office/powerpoint/2010/main" val="3718618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DCC460-6A44-9BE0-8A00-FB097FAD4D80}"/>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56F7F3AB-0F0D-5B43-E829-50A1A5ED6A7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410607" y="167987"/>
            <a:ext cx="2041551" cy="2115634"/>
          </a:xfrm>
          <a:prstGeom prst="rect">
            <a:avLst/>
          </a:prstGeom>
        </p:spPr>
      </p:pic>
      <p:pic>
        <p:nvPicPr>
          <p:cNvPr id="7" name="Picture 6" descr="Star Icon - The Kids Mental Health Foundation">
            <a:extLst>
              <a:ext uri="{FF2B5EF4-FFF2-40B4-BE49-F238E27FC236}">
                <a16:creationId xmlns:a16="http://schemas.microsoft.com/office/drawing/2014/main" id="{ED562EAA-C810-8892-EE70-5F2D4A7CC26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338391" y="4595600"/>
            <a:ext cx="1602365" cy="1438059"/>
          </a:xfrm>
          <a:prstGeom prst="rect">
            <a:avLst/>
          </a:prstGeom>
        </p:spPr>
      </p:pic>
      <p:pic>
        <p:nvPicPr>
          <p:cNvPr id="9" name="Picture 8" descr="Five Characteristics Of The Sun">
            <a:extLst>
              <a:ext uri="{FF2B5EF4-FFF2-40B4-BE49-F238E27FC236}">
                <a16:creationId xmlns:a16="http://schemas.microsoft.com/office/drawing/2014/main" id="{637BB48A-5920-D3A6-31D8-910A6CDCA87D}"/>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9727577" y="506778"/>
            <a:ext cx="2213179" cy="1840922"/>
          </a:xfrm>
          <a:prstGeom prst="rect">
            <a:avLst/>
          </a:prstGeom>
        </p:spPr>
      </p:pic>
      <p:pic>
        <p:nvPicPr>
          <p:cNvPr id="11" name="Picture 10" descr="Protea Flower Drawing Easy">
            <a:extLst>
              <a:ext uri="{FF2B5EF4-FFF2-40B4-BE49-F238E27FC236}">
                <a16:creationId xmlns:a16="http://schemas.microsoft.com/office/drawing/2014/main" id="{AB8EF06E-8ABA-6467-6E55-E2CF401757CC}"/>
              </a:ext>
            </a:extLst>
          </p:cNvPr>
          <p:cNvPicPr>
            <a:picLocks noChangeAspect="1"/>
          </p:cNvPicPr>
          <p:nvPr/>
        </p:nvPicPr>
        <p:blipFill>
          <a:blip r:embed="rId6"/>
          <a:stretch>
            <a:fillRect/>
          </a:stretch>
        </p:blipFill>
        <p:spPr>
          <a:xfrm>
            <a:off x="9199156" y="2347700"/>
            <a:ext cx="2247900" cy="2247900"/>
          </a:xfrm>
          <a:prstGeom prst="rect">
            <a:avLst/>
          </a:prstGeom>
        </p:spPr>
      </p:pic>
      <p:pic>
        <p:nvPicPr>
          <p:cNvPr id="12" name="Picture 11" descr="Acacia Tree Drawing (easy) - HelloArtsy">
            <a:extLst>
              <a:ext uri="{FF2B5EF4-FFF2-40B4-BE49-F238E27FC236}">
                <a16:creationId xmlns:a16="http://schemas.microsoft.com/office/drawing/2014/main" id="{50F23023-C85E-23E9-26DF-1470EB1F4303}"/>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65848" y="3083502"/>
            <a:ext cx="3321842" cy="2938895"/>
          </a:xfrm>
          <a:prstGeom prst="rect">
            <a:avLst/>
          </a:prstGeom>
        </p:spPr>
      </p:pic>
      <p:pic>
        <p:nvPicPr>
          <p:cNvPr id="10" name="Picture 9" descr="Handprint hand - Free vector clipart images on creazilla.com">
            <a:extLst>
              <a:ext uri="{FF2B5EF4-FFF2-40B4-BE49-F238E27FC236}">
                <a16:creationId xmlns:a16="http://schemas.microsoft.com/office/drawing/2014/main" id="{A0D5F0BD-0374-73E1-A8BE-5F03008C7D94}"/>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8250120" y="4002234"/>
            <a:ext cx="1898072" cy="1840922"/>
          </a:xfrm>
          <a:prstGeom prst="rect">
            <a:avLst/>
          </a:prstGeom>
        </p:spPr>
      </p:pic>
      <p:pic>
        <p:nvPicPr>
          <p:cNvPr id="13" name="Picture 12" descr="Unveiling The Cape Town Labour Corps War Memorial">
            <a:extLst>
              <a:ext uri="{FF2B5EF4-FFF2-40B4-BE49-F238E27FC236}">
                <a16:creationId xmlns:a16="http://schemas.microsoft.com/office/drawing/2014/main" id="{AB0DDBB1-5AAF-41C6-AC46-D859F37EEECA}"/>
              </a:ext>
            </a:extLst>
          </p:cNvPr>
          <p:cNvPicPr>
            <a:picLocks noChangeAspect="1"/>
          </p:cNvPicPr>
          <p:nvPr/>
        </p:nvPicPr>
        <p:blipFill>
          <a:blip r:embed="rId9" cstate="screen">
            <a:extLst>
              <a:ext uri="{28A0092B-C50C-407E-A947-70E740481C1C}">
                <a14:useLocalDpi xmlns:a14="http://schemas.microsoft.com/office/drawing/2010/main"/>
              </a:ext>
            </a:extLst>
          </a:blip>
          <a:srcRect/>
          <a:stretch>
            <a:fillRect/>
          </a:stretch>
        </p:blipFill>
        <p:spPr>
          <a:xfrm>
            <a:off x="365848" y="336621"/>
            <a:ext cx="1850879" cy="2482129"/>
          </a:xfrm>
          <a:prstGeom prst="rect">
            <a:avLst/>
          </a:prstGeom>
        </p:spPr>
      </p:pic>
      <p:pic>
        <p:nvPicPr>
          <p:cNvPr id="14" name="Picture 13" descr="Africa green map icon. Africa outline map. Simple icon design. Eps illustration 65683520 Vector Art at Vecteezy">
            <a:extLst>
              <a:ext uri="{FF2B5EF4-FFF2-40B4-BE49-F238E27FC236}">
                <a16:creationId xmlns:a16="http://schemas.microsoft.com/office/drawing/2014/main" id="{B5592843-1D9A-BD7C-624D-80719A5B787F}"/>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7526220" y="157818"/>
            <a:ext cx="1782041" cy="2226252"/>
          </a:xfrm>
          <a:prstGeom prst="rect">
            <a:avLst/>
          </a:prstGeom>
        </p:spPr>
      </p:pic>
      <p:pic>
        <p:nvPicPr>
          <p:cNvPr id="3" name="Picture 2">
            <a:extLst>
              <a:ext uri="{FF2B5EF4-FFF2-40B4-BE49-F238E27FC236}">
                <a16:creationId xmlns:a16="http://schemas.microsoft.com/office/drawing/2014/main" id="{EACEEB9A-3409-791D-2D1E-951EB7B948D2}"/>
              </a:ext>
            </a:extLst>
          </p:cNvPr>
          <p:cNvPicPr>
            <a:picLocks noChangeAspect="1"/>
          </p:cNvPicPr>
          <p:nvPr/>
        </p:nvPicPr>
        <p:blipFill>
          <a:blip r:embed="rId11" cstate="screen">
            <a:extLst>
              <a:ext uri="{28A0092B-C50C-407E-A947-70E740481C1C}">
                <a14:useLocalDpi xmlns:a14="http://schemas.microsoft.com/office/drawing/2010/main"/>
              </a:ext>
            </a:extLst>
          </a:blip>
          <a:srcRect/>
          <a:stretch>
            <a:fillRect/>
          </a:stretch>
        </p:blipFill>
        <p:spPr>
          <a:xfrm>
            <a:off x="4069468" y="2253961"/>
            <a:ext cx="3920836" cy="3768436"/>
          </a:xfrm>
          <a:prstGeom prst="rect">
            <a:avLst/>
          </a:prstGeom>
        </p:spPr>
      </p:pic>
      <p:sp>
        <p:nvSpPr>
          <p:cNvPr id="17" name="TextBox 16">
            <a:extLst>
              <a:ext uri="{FF2B5EF4-FFF2-40B4-BE49-F238E27FC236}">
                <a16:creationId xmlns:a16="http://schemas.microsoft.com/office/drawing/2014/main" id="{989ED716-60BD-FD08-EA6B-2DE0CB4B65C5}"/>
              </a:ext>
            </a:extLst>
          </p:cNvPr>
          <p:cNvSpPr txBox="1"/>
          <p:nvPr/>
        </p:nvSpPr>
        <p:spPr>
          <a:xfrm>
            <a:off x="4549097" y="130330"/>
            <a:ext cx="3093806" cy="1938992"/>
          </a:xfrm>
          <a:prstGeom prst="rect">
            <a:avLst/>
          </a:prstGeom>
          <a:noFill/>
        </p:spPr>
        <p:txBody>
          <a:bodyPr wrap="square" rtlCol="0">
            <a:spAutoFit/>
          </a:bodyPr>
          <a:lstStyle/>
          <a:p>
            <a:pPr marL="342900" indent="-342900">
              <a:buFont typeface="Arial" panose="020B0604020202020204" pitchFamily="34" charset="0"/>
              <a:buChar char="•"/>
            </a:pPr>
            <a:r>
              <a:rPr lang="en-US" sz="2000" dirty="0">
                <a:latin typeface="Segoe Print" panose="02000600000000000000" pitchFamily="2" charset="0"/>
              </a:rPr>
              <a:t>No Longer Forgotten</a:t>
            </a:r>
          </a:p>
          <a:p>
            <a:pPr marL="342900" indent="-342900">
              <a:buFont typeface="Arial" panose="020B0604020202020204" pitchFamily="34" charset="0"/>
              <a:buChar char="•"/>
            </a:pPr>
            <a:r>
              <a:rPr lang="en-US" sz="2000" dirty="0">
                <a:latin typeface="Segoe Print" panose="02000600000000000000" pitchFamily="2" charset="0"/>
              </a:rPr>
              <a:t>Your Story Matters</a:t>
            </a:r>
          </a:p>
          <a:p>
            <a:pPr marL="342900" indent="-342900">
              <a:buFont typeface="Arial" panose="020B0604020202020204" pitchFamily="34" charset="0"/>
              <a:buChar char="•"/>
            </a:pPr>
            <a:r>
              <a:rPr lang="en-US" sz="2000" dirty="0">
                <a:latin typeface="Segoe Print" panose="02000600000000000000" pitchFamily="2" charset="0"/>
              </a:rPr>
              <a:t>Your Footprints Remain</a:t>
            </a:r>
          </a:p>
          <a:p>
            <a:pPr marL="342900" indent="-342900">
              <a:buFont typeface="Arial" panose="020B0604020202020204" pitchFamily="34" charset="0"/>
              <a:buChar char="•"/>
            </a:pPr>
            <a:r>
              <a:rPr lang="en-US" sz="2000" dirty="0">
                <a:latin typeface="Segoe Print" panose="02000600000000000000" pitchFamily="2" charset="0"/>
              </a:rPr>
              <a:t>We Remember You</a:t>
            </a:r>
            <a:endParaRPr lang="en-GB" sz="2000" dirty="0">
              <a:latin typeface="Segoe Print" panose="02000600000000000000" pitchFamily="2" charset="0"/>
            </a:endParaRPr>
          </a:p>
        </p:txBody>
      </p:sp>
    </p:spTree>
    <p:extLst>
      <p:ext uri="{BB962C8B-B14F-4D97-AF65-F5344CB8AC3E}">
        <p14:creationId xmlns:p14="http://schemas.microsoft.com/office/powerpoint/2010/main" val="18861173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D7B06C-C823-C8D3-1050-F0D3C802E09B}"/>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B40F4CAA-D6C9-ED1C-B91B-B9DCF1CF3EAE}"/>
              </a:ext>
            </a:extLst>
          </p:cNvPr>
          <p:cNvSpPr txBox="1"/>
          <p:nvPr/>
        </p:nvSpPr>
        <p:spPr>
          <a:xfrm>
            <a:off x="360219" y="567158"/>
            <a:ext cx="4419600" cy="1815882"/>
          </a:xfrm>
          <a:prstGeom prst="rect">
            <a:avLst/>
          </a:prstGeom>
          <a:noFill/>
        </p:spPr>
        <p:txBody>
          <a:bodyPr wrap="square" rtlCol="0">
            <a:spAutoFit/>
          </a:bodyPr>
          <a:lstStyle/>
          <a:p>
            <a:r>
              <a:rPr lang="en-GB" sz="2800" b="1" dirty="0"/>
              <a:t>‘Why were some people who died in the First World War remembered, while others were forgotten?’</a:t>
            </a:r>
          </a:p>
        </p:txBody>
      </p:sp>
      <p:pic>
        <p:nvPicPr>
          <p:cNvPr id="4" name="Picture 3" descr="CWGC to honour 'forgotten' Sierra Leonian World War One dead">
            <a:extLst>
              <a:ext uri="{FF2B5EF4-FFF2-40B4-BE49-F238E27FC236}">
                <a16:creationId xmlns:a16="http://schemas.microsoft.com/office/drawing/2014/main" id="{AC2F3A97-6C51-3E4F-9E9A-F3FF9BA83466}"/>
              </a:ext>
            </a:extLst>
          </p:cNvPr>
          <p:cNvPicPr>
            <a:picLocks noChangeAspect="1"/>
          </p:cNvPicPr>
          <p:nvPr/>
        </p:nvPicPr>
        <p:blipFill>
          <a:blip r:embed="rId3"/>
          <a:stretch>
            <a:fillRect/>
          </a:stretch>
        </p:blipFill>
        <p:spPr>
          <a:xfrm>
            <a:off x="5183003" y="567158"/>
            <a:ext cx="6648778" cy="5265604"/>
          </a:xfrm>
          <a:prstGeom prst="rect">
            <a:avLst/>
          </a:prstGeom>
        </p:spPr>
      </p:pic>
      <p:sp>
        <p:nvSpPr>
          <p:cNvPr id="7" name="TextBox 6">
            <a:extLst>
              <a:ext uri="{FF2B5EF4-FFF2-40B4-BE49-F238E27FC236}">
                <a16:creationId xmlns:a16="http://schemas.microsoft.com/office/drawing/2014/main" id="{A72E8AF3-AD0D-9E97-5646-8EF588B06E03}"/>
              </a:ext>
            </a:extLst>
          </p:cNvPr>
          <p:cNvSpPr txBox="1"/>
          <p:nvPr/>
        </p:nvSpPr>
        <p:spPr>
          <a:xfrm>
            <a:off x="443347" y="2542448"/>
            <a:ext cx="4544289" cy="3416320"/>
          </a:xfrm>
          <a:prstGeom prst="rect">
            <a:avLst/>
          </a:prstGeom>
          <a:noFill/>
        </p:spPr>
        <p:txBody>
          <a:bodyPr wrap="square">
            <a:spAutoFit/>
          </a:bodyPr>
          <a:lstStyle/>
          <a:p>
            <a:pPr marL="457200" indent="-457200">
              <a:buFont typeface="Arial" panose="020B0604020202020204" pitchFamily="34" charset="0"/>
              <a:buChar char="•"/>
            </a:pPr>
            <a:r>
              <a:rPr lang="en-GB" sz="2400" kern="1200" dirty="0">
                <a:solidFill>
                  <a:schemeClr val="tx1"/>
                </a:solidFill>
                <a:effectLst/>
                <a:latin typeface="+mn-lt"/>
                <a:ea typeface="+mn-ea"/>
                <a:cs typeface="+mn-cs"/>
              </a:rPr>
              <a:t>What have we learnt?</a:t>
            </a:r>
          </a:p>
          <a:p>
            <a:pPr marL="457200" indent="-457200">
              <a:buFont typeface="Arial" panose="020B0604020202020204" pitchFamily="34" charset="0"/>
              <a:buChar char="•"/>
            </a:pPr>
            <a:endParaRPr lang="en-GB" sz="2400" kern="1200" dirty="0">
              <a:solidFill>
                <a:schemeClr val="tx1"/>
              </a:solidFill>
              <a:effectLst/>
              <a:latin typeface="+mn-lt"/>
              <a:ea typeface="+mn-ea"/>
              <a:cs typeface="+mn-cs"/>
            </a:endParaRPr>
          </a:p>
          <a:p>
            <a:pPr marL="457200" indent="-457200">
              <a:buFont typeface="Arial" panose="020B0604020202020204" pitchFamily="34" charset="0"/>
              <a:buChar char="•"/>
            </a:pPr>
            <a:r>
              <a:rPr lang="en-GB" sz="2400" kern="1200" dirty="0">
                <a:solidFill>
                  <a:schemeClr val="tx1"/>
                </a:solidFill>
                <a:effectLst/>
                <a:latin typeface="+mn-lt"/>
                <a:ea typeface="+mn-ea"/>
                <a:cs typeface="+mn-cs"/>
              </a:rPr>
              <a:t>What surprised you most?</a:t>
            </a:r>
          </a:p>
          <a:p>
            <a:pPr marL="457200" indent="-457200">
              <a:buFont typeface="Arial" panose="020B0604020202020204" pitchFamily="34" charset="0"/>
              <a:buChar char="•"/>
            </a:pPr>
            <a:endParaRPr lang="en-GB" sz="2400" kern="1200" dirty="0">
              <a:solidFill>
                <a:schemeClr val="tx1"/>
              </a:solidFill>
              <a:effectLst/>
              <a:latin typeface="+mn-lt"/>
              <a:ea typeface="+mn-ea"/>
              <a:cs typeface="+mn-cs"/>
            </a:endParaRPr>
          </a:p>
          <a:p>
            <a:pPr marL="457200" indent="-457200">
              <a:buFont typeface="Arial" panose="020B0604020202020204" pitchFamily="34" charset="0"/>
              <a:buChar char="•"/>
            </a:pPr>
            <a:r>
              <a:rPr lang="en-GB" sz="2400" dirty="0"/>
              <a:t>Why is</a:t>
            </a:r>
            <a:r>
              <a:rPr lang="en-GB" sz="2400" kern="1200" dirty="0">
                <a:solidFill>
                  <a:schemeClr val="tx1"/>
                </a:solidFill>
                <a:effectLst/>
                <a:latin typeface="+mn-lt"/>
                <a:ea typeface="+mn-ea"/>
                <a:cs typeface="+mn-cs"/>
              </a:rPr>
              <a:t> it important that we remember people equally?</a:t>
            </a:r>
          </a:p>
          <a:p>
            <a:pPr marL="457200" indent="-457200">
              <a:buFont typeface="Arial" panose="020B0604020202020204" pitchFamily="34" charset="0"/>
              <a:buChar char="•"/>
            </a:pPr>
            <a:r>
              <a:rPr lang="en-GB" sz="2400" dirty="0"/>
              <a:t>If remembering means keeping someone's story alive, have we remembered them today?</a:t>
            </a:r>
            <a:endParaRPr lang="en-GB" sz="24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255064037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D17C1D7ECBBFA479F31E7DAA56680C2" ma:contentTypeVersion="16" ma:contentTypeDescription="Create a new document." ma:contentTypeScope="" ma:versionID="5b791eeeafc097f2c8500b0d0795f418">
  <xsd:schema xmlns:xsd="http://www.w3.org/2001/XMLSchema" xmlns:xs="http://www.w3.org/2001/XMLSchema" xmlns:p="http://schemas.microsoft.com/office/2006/metadata/properties" xmlns:ns2="9bcb9de6-dbe4-4733-a494-68d1a6aec72c" xmlns:ns3="e5b7d0b1-fac8-4f7b-93a6-ed75558a4412" xmlns:ns4="477499c1-64a3-4868-bb76-6baf968603bb" targetNamespace="http://schemas.microsoft.com/office/2006/metadata/properties" ma:root="true" ma:fieldsID="cd963e71626cc8d5d0455da3d0fa3154" ns2:_="" ns3:_="" ns4:_="">
    <xsd:import namespace="9bcb9de6-dbe4-4733-a494-68d1a6aec72c"/>
    <xsd:import namespace="e5b7d0b1-fac8-4f7b-93a6-ed75558a4412"/>
    <xsd:import namespace="477499c1-64a3-4868-bb76-6baf968603bb"/>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GenerationTime" minOccurs="0"/>
                <xsd:element ref="ns2:MediaServiceEventHashCode" minOccurs="0"/>
                <xsd:element ref="ns2:MediaServiceLocation" minOccurs="0"/>
                <xsd:element ref="ns2:MediaServiceOCR" minOccurs="0"/>
                <xsd:element ref="ns2:lcf76f155ced4ddcb4097134ff3c332f" minOccurs="0"/>
                <xsd:element ref="ns3:TaxCatchAll" minOccurs="0"/>
                <xsd:element ref="ns4:SharedWithUsers" minOccurs="0"/>
                <xsd:element ref="ns4:SharedWithDetail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bcb9de6-dbe4-4733-a494-68d1a6aec72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Location" ma:index="16" nillable="true" ma:displayName="Location"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73c0c07b-dd25-42d8-a1dd-32e81e9d9524" ma:termSetId="09814cd3-568e-fe90-9814-8d621ff8fb84" ma:anchorId="fba54fb3-c3e1-fe81-a776-ca4b69148c4d" ma:open="true" ma:isKeyword="false">
      <xsd:complexType>
        <xsd:sequence>
          <xsd:element ref="pc:Terms" minOccurs="0" maxOccurs="1"/>
        </xsd:sequence>
      </xsd:complex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5b7d0b1-fac8-4f7b-93a6-ed75558a4412" elementFormDefault="qualified">
    <xsd:import namespace="http://schemas.microsoft.com/office/2006/documentManagement/types"/>
    <xsd:import namespace="http://schemas.microsoft.com/office/infopath/2007/PartnerControls"/>
    <xsd:element name="TaxCatchAll" ma:index="20" nillable="true" ma:displayName="Taxonomy Catch All Column" ma:hidden="true" ma:list="{ba438d0b-991f-47b2-aacc-0d973fd09ee3}" ma:internalName="TaxCatchAll" ma:showField="CatchAllData" ma:web="477499c1-64a3-4868-bb76-6baf968603bb">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477499c1-64a3-4868-bb76-6baf968603bb" elementFormDefault="qualified">
    <xsd:import namespace="http://schemas.microsoft.com/office/2006/documentManagement/types"/>
    <xsd:import namespace="http://schemas.microsoft.com/office/infopath/2007/PartnerControls"/>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9bcb9de6-dbe4-4733-a494-68d1a6aec72c">
      <Terms xmlns="http://schemas.microsoft.com/office/infopath/2007/PartnerControls"/>
    </lcf76f155ced4ddcb4097134ff3c332f>
    <TaxCatchAll xmlns="e5b7d0b1-fac8-4f7b-93a6-ed75558a4412"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AA18F9E-B6C8-4945-831C-1093B4F9520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bcb9de6-dbe4-4733-a494-68d1a6aec72c"/>
    <ds:schemaRef ds:uri="e5b7d0b1-fac8-4f7b-93a6-ed75558a4412"/>
    <ds:schemaRef ds:uri="477499c1-64a3-4868-bb76-6baf968603b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7F1DF64-7985-4331-8EA5-4ACABFD49B12}">
  <ds:schemaRefs>
    <ds:schemaRef ds:uri="http://purl.org/dc/elements/1.1/"/>
    <ds:schemaRef ds:uri="http://schemas.microsoft.com/office/2006/metadata/properties"/>
    <ds:schemaRef ds:uri="http://purl.org/dc/dcmitype/"/>
    <ds:schemaRef ds:uri="477499c1-64a3-4868-bb76-6baf968603bb"/>
    <ds:schemaRef ds:uri="http://purl.org/dc/terms/"/>
    <ds:schemaRef ds:uri="e5b7d0b1-fac8-4f7b-93a6-ed75558a4412"/>
    <ds:schemaRef ds:uri="http://schemas.microsoft.com/office/2006/documentManagement/types"/>
    <ds:schemaRef ds:uri="http://schemas.microsoft.com/office/infopath/2007/PartnerControls"/>
    <ds:schemaRef ds:uri="http://schemas.openxmlformats.org/package/2006/metadata/core-properties"/>
    <ds:schemaRef ds:uri="9bcb9de6-dbe4-4733-a494-68d1a6aec72c"/>
    <ds:schemaRef ds:uri="http://www.w3.org/XML/1998/namespace"/>
  </ds:schemaRefs>
</ds:datastoreItem>
</file>

<file path=customXml/itemProps3.xml><?xml version="1.0" encoding="utf-8"?>
<ds:datastoreItem xmlns:ds="http://schemas.openxmlformats.org/officeDocument/2006/customXml" ds:itemID="{E926AD5E-9EB7-49B8-A190-9FABE3E5CF2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1645</Words>
  <Application>Microsoft Office PowerPoint</Application>
  <PresentationFormat>Widescreen</PresentationFormat>
  <Paragraphs>201</Paragraphs>
  <Slides>19</Slides>
  <Notes>19</Notes>
  <HiddenSlides>0</HiddenSlides>
  <MMClips>2</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19</vt:i4>
      </vt:variant>
    </vt:vector>
  </HeadingPairs>
  <TitlesOfParts>
    <vt:vector size="25" baseType="lpstr">
      <vt:lpstr>Arial</vt:lpstr>
      <vt:lpstr>Calibri</vt:lpstr>
      <vt:lpstr>Calibri Light</vt:lpstr>
      <vt:lpstr>Open Sans Light</vt:lpstr>
      <vt:lpstr>Segoe Print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Lynelle Howson</dc:creator>
  <cp:lastModifiedBy>Simon Bendry</cp:lastModifiedBy>
  <cp:revision>28</cp:revision>
  <cp:lastPrinted>2026-09-23T10:45:54Z</cp:lastPrinted>
  <dcterms:created xsi:type="dcterms:W3CDTF">2022-07-19T09:31:25Z</dcterms:created>
  <dcterms:modified xsi:type="dcterms:W3CDTF">2026-10-06T08:04:53Z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0x0101002D17C1D7ECBBFA479F31E7DAA56680C2</vt:lpwstr>
  </property>
  <property fmtid="{D5CDD505-2E9C-101B-9397-08002B2CF9AE}" pid="3" name="MediaServiceImageTags">
    <vt:lpwstr/>
  </property>
</Properties>
</file>